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2" r:id="rId9"/>
    <p:sldId id="268" r:id="rId10"/>
    <p:sldId id="260" r:id="rId11"/>
    <p:sldId id="263" r:id="rId12"/>
    <p:sldId id="270" r:id="rId13"/>
    <p:sldId id="269" r:id="rId14"/>
    <p:sldId id="264" r:id="rId15"/>
    <p:sldId id="26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0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5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4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5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8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5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CB9D-73F9-485A-B3D4-FDCA4D69293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A35A-B6F9-4782-BA64-482F28AE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0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Peebles High School</a:t>
            </a:r>
            <a:br>
              <a:rPr lang="en-GB" dirty="0"/>
            </a:br>
            <a:r>
              <a:rPr lang="en-GB" dirty="0"/>
              <a:t>Parent Experience Survey</a:t>
            </a:r>
          </a:p>
        </p:txBody>
      </p:sp>
    </p:spTree>
    <p:extLst>
      <p:ext uri="{BB962C8B-B14F-4D97-AF65-F5344CB8AC3E}">
        <p14:creationId xmlns:p14="http://schemas.microsoft.com/office/powerpoint/2010/main" val="38643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486"/>
            <a:ext cx="10515600" cy="1325563"/>
          </a:xfrm>
        </p:spPr>
        <p:txBody>
          <a:bodyPr/>
          <a:lstStyle/>
          <a:p>
            <a:r>
              <a:rPr lang="en-GB" dirty="0"/>
              <a:t>Questions about support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013" y="4089786"/>
            <a:ext cx="7543006" cy="2655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26199"/>
            <a:ext cx="6950611" cy="2458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4731" y="3059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1957" y="6118168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32965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believe that PHS facilitates my child(</a:t>
            </a:r>
            <a:r>
              <a:rPr lang="en-GB" dirty="0" err="1"/>
              <a:t>ren</a:t>
            </a:r>
            <a:r>
              <a:rPr lang="en-GB" dirty="0"/>
              <a:t>) to reach their full potential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347" y="4070555"/>
            <a:ext cx="7340118" cy="2595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17705"/>
          <a:stretch/>
        </p:blipFill>
        <p:spPr>
          <a:xfrm>
            <a:off x="838200" y="1890730"/>
            <a:ext cx="7489723" cy="2179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7805" y="377996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637" y="6250380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92576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851"/>
            <a:ext cx="10515600" cy="1325563"/>
          </a:xfrm>
        </p:spPr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414"/>
            <a:ext cx="10515600" cy="5112327"/>
          </a:xfrm>
        </p:spPr>
        <p:txBody>
          <a:bodyPr>
            <a:normAutofit/>
          </a:bodyPr>
          <a:lstStyle/>
          <a:p>
            <a:r>
              <a:rPr lang="en-GB" sz="2400" dirty="0"/>
              <a:t>Communications around individual learners continues to be of most concern to parents (e.g. homework, development priorities, assessment preparation)</a:t>
            </a:r>
          </a:p>
          <a:p>
            <a:endParaRPr lang="en-GB" sz="1600" dirty="0"/>
          </a:p>
          <a:p>
            <a:r>
              <a:rPr lang="en-GB" sz="2400" dirty="0"/>
              <a:t>Maths continues to be the subject scored most poorly in terms of moving at the right pace and depth - English also has a poorer score than last year</a:t>
            </a:r>
          </a:p>
          <a:p>
            <a:endParaRPr lang="en-GB" sz="1600" dirty="0"/>
          </a:p>
          <a:p>
            <a:r>
              <a:rPr lang="en-GB" sz="2400" dirty="0"/>
              <a:t>67% of responses had a tutor, tutored by parent or would pay if could</a:t>
            </a:r>
          </a:p>
          <a:p>
            <a:endParaRPr lang="en-GB" sz="1600" dirty="0"/>
          </a:p>
          <a:p>
            <a:r>
              <a:rPr lang="en-GB" sz="2400" dirty="0"/>
              <a:t>‘Mental health supported’, ‘Feeling safe’ and ‘Bullying dealt with’ have declined considerably since last year - only 7%  agreed that bullying was dealt with appropriately</a:t>
            </a:r>
          </a:p>
          <a:p>
            <a:endParaRPr lang="en-GB" sz="1600" dirty="0"/>
          </a:p>
          <a:p>
            <a:r>
              <a:rPr lang="en-GB" sz="2400" dirty="0"/>
              <a:t>Only 19% feel that their child’s potential will be reached at PHS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03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dirty="0"/>
              <a:t>Focus on ASN for 2023 only  </a:t>
            </a:r>
          </a:p>
        </p:txBody>
      </p:sp>
    </p:spTree>
    <p:extLst>
      <p:ext uri="{BB962C8B-B14F-4D97-AF65-F5344CB8AC3E}">
        <p14:creationId xmlns:p14="http://schemas.microsoft.com/office/powerpoint/2010/main" val="85873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495"/>
            <a:ext cx="10515600" cy="1325563"/>
          </a:xfrm>
        </p:spPr>
        <p:txBody>
          <a:bodyPr/>
          <a:lstStyle/>
          <a:p>
            <a:r>
              <a:rPr lang="en-GB" dirty="0"/>
              <a:t>Responses for pupils with ASN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225" y="3935841"/>
            <a:ext cx="7809524" cy="27619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5902" y="4084684"/>
            <a:ext cx="33030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My child is covering the course content in sufficient depth and at an appropriate speed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345" y="1200015"/>
            <a:ext cx="6983585" cy="245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95607" y="2194560"/>
            <a:ext cx="272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 All responses (n=291)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4497" y="6281556"/>
            <a:ext cx="275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 ASN responses (n=37)</a:t>
            </a:r>
          </a:p>
        </p:txBody>
      </p:sp>
    </p:spTree>
    <p:extLst>
      <p:ext uri="{BB962C8B-B14F-4D97-AF65-F5344CB8AC3E}">
        <p14:creationId xmlns:p14="http://schemas.microsoft.com/office/powerpoint/2010/main" val="35366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223"/>
            <a:ext cx="10515600" cy="1325563"/>
          </a:xfrm>
        </p:spPr>
        <p:txBody>
          <a:bodyPr/>
          <a:lstStyle/>
          <a:p>
            <a:r>
              <a:rPr lang="en-GB" dirty="0"/>
              <a:t>Responses for pupils with ASN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5612"/>
          <a:stretch/>
        </p:blipFill>
        <p:spPr>
          <a:xfrm>
            <a:off x="4090218" y="4527294"/>
            <a:ext cx="7809524" cy="23307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70" y="1546091"/>
            <a:ext cx="7543006" cy="26557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31388" y="2180305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2023 All responses (n=291)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2982" y="6406247"/>
            <a:ext cx="275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 ASN responses (n=37)</a:t>
            </a:r>
          </a:p>
        </p:txBody>
      </p:sp>
    </p:spTree>
    <p:extLst>
      <p:ext uri="{BB962C8B-B14F-4D97-AF65-F5344CB8AC3E}">
        <p14:creationId xmlns:p14="http://schemas.microsoft.com/office/powerpoint/2010/main" val="1211652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Parents of pupils with ASN showed a reduction in agreement </a:t>
            </a:r>
            <a:r>
              <a:rPr lang="en-GB" dirty="0" smtClean="0"/>
              <a:t>that </a:t>
            </a:r>
            <a:r>
              <a:rPr lang="en-GB" dirty="0"/>
              <a:t>course content is covered in sufficient depth and at an appropriate speed</a:t>
            </a:r>
          </a:p>
          <a:p>
            <a:pPr lvl="1">
              <a:buFont typeface="Calibri" panose="020F0502020204030204" pitchFamily="34" charset="0"/>
              <a:buChar char="→"/>
            </a:pPr>
            <a:r>
              <a:rPr lang="en-GB" dirty="0"/>
              <a:t> Particularly in Maths, English and Social Subjects </a:t>
            </a:r>
          </a:p>
          <a:p>
            <a:pPr lvl="1"/>
            <a:endParaRPr lang="en-GB" sz="1400" dirty="0"/>
          </a:p>
          <a:p>
            <a:r>
              <a:rPr lang="en-GB" dirty="0"/>
              <a:t>Parents of pupils with ASN showed a reduced agreement relating to ‘Mental health supported’, ‘Feeling Safe’ and ‘Bullying Dealt with’</a:t>
            </a:r>
          </a:p>
          <a:p>
            <a:endParaRPr lang="en-GB" sz="1600" dirty="0"/>
          </a:p>
          <a:p>
            <a:r>
              <a:rPr lang="en-GB" dirty="0"/>
              <a:t>No parents of pupils with ASN agreed that Bullying was Dealt with appropriately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2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Results have been shared with the School </a:t>
            </a:r>
          </a:p>
          <a:p>
            <a:endParaRPr lang="en-GB" dirty="0" smtClean="0"/>
          </a:p>
          <a:p>
            <a:r>
              <a:rPr lang="en-GB" dirty="0" smtClean="0"/>
              <a:t>Open text comments will be reviewed and shared with the School </a:t>
            </a:r>
          </a:p>
          <a:p>
            <a:endParaRPr lang="en-GB" dirty="0"/>
          </a:p>
          <a:p>
            <a:r>
              <a:rPr lang="en-GB" dirty="0" smtClean="0"/>
              <a:t>These views will be included in discussions with school when developing the School Improvement Plan for next academic year </a:t>
            </a:r>
          </a:p>
          <a:p>
            <a:endParaRPr lang="en-GB" dirty="0"/>
          </a:p>
          <a:p>
            <a:r>
              <a:rPr lang="en-GB" dirty="0" smtClean="0"/>
              <a:t>Continue to collect annual survey responses to ensure </a:t>
            </a:r>
            <a:r>
              <a:rPr lang="en-GB" smtClean="0"/>
              <a:t>parental voice is heard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89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the survey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Parental experience at PHS over time</a:t>
            </a:r>
          </a:p>
          <a:p>
            <a:pPr lvl="1"/>
            <a:r>
              <a:rPr lang="en-GB" dirty="0"/>
              <a:t>Completed in 2022 and 2023 – plan to run the survey annually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Questions relating to: </a:t>
            </a:r>
          </a:p>
          <a:p>
            <a:pPr lvl="1"/>
            <a:r>
              <a:rPr lang="en-GB" dirty="0"/>
              <a:t>Additional Support Needs (ASN)</a:t>
            </a:r>
          </a:p>
          <a:p>
            <a:pPr lvl="1"/>
            <a:r>
              <a:rPr lang="en-GB" dirty="0"/>
              <a:t>Communications </a:t>
            </a:r>
          </a:p>
          <a:p>
            <a:pPr lvl="1"/>
            <a:r>
              <a:rPr lang="en-GB" dirty="0"/>
              <a:t>Support </a:t>
            </a:r>
          </a:p>
          <a:p>
            <a:pPr lvl="1"/>
            <a:r>
              <a:rPr lang="en-GB" dirty="0"/>
              <a:t>Coverage of Curriculum </a:t>
            </a:r>
          </a:p>
          <a:p>
            <a:pPr lvl="1"/>
            <a:r>
              <a:rPr lang="en-GB" dirty="0"/>
              <a:t>Tutoring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4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 2023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en-GB" sz="4400" dirty="0"/>
              <a:t>( and how this compares with last year) </a:t>
            </a:r>
          </a:p>
        </p:txBody>
      </p:sp>
    </p:spTree>
    <p:extLst>
      <p:ext uri="{BB962C8B-B14F-4D97-AF65-F5344CB8AC3E}">
        <p14:creationId xmlns:p14="http://schemas.microsoft.com/office/powerpoint/2010/main" val="80658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65" y="1307096"/>
            <a:ext cx="7022496" cy="2483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200" y="3719221"/>
            <a:ext cx="6152381" cy="2742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1970"/>
          </a:xfrm>
        </p:spPr>
        <p:txBody>
          <a:bodyPr/>
          <a:lstStyle/>
          <a:p>
            <a:r>
              <a:rPr lang="en-GB" dirty="0"/>
              <a:t>Which year is your child(</a:t>
            </a:r>
            <a:r>
              <a:rPr lang="en-GB" dirty="0" err="1"/>
              <a:t>ren</a:t>
            </a:r>
            <a:r>
              <a:rPr lang="en-GB" dirty="0"/>
              <a:t>) in?</a:t>
            </a:r>
          </a:p>
        </p:txBody>
      </p:sp>
      <p:sp>
        <p:nvSpPr>
          <p:cNvPr id="8" name="Rectangle 7"/>
          <p:cNvSpPr/>
          <p:nvPr/>
        </p:nvSpPr>
        <p:spPr>
          <a:xfrm>
            <a:off x="4911875" y="1415250"/>
            <a:ext cx="3081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265 responses representing 359 pupils (27% school roll)</a:t>
            </a:r>
          </a:p>
        </p:txBody>
      </p:sp>
      <p:sp>
        <p:nvSpPr>
          <p:cNvPr id="10" name="Rectangle 9"/>
          <p:cNvSpPr/>
          <p:nvPr/>
        </p:nvSpPr>
        <p:spPr>
          <a:xfrm>
            <a:off x="9285416" y="3790662"/>
            <a:ext cx="3044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219 responses representing 291 pupils (22% school roll)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79066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2160" y="6375862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8487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Responses representing parents of pupils eligible for free school meals (FSM) or with additional support needs (ASN)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7970"/>
          <a:stretch/>
        </p:blipFill>
        <p:spPr>
          <a:xfrm>
            <a:off x="5743345" y="4122346"/>
            <a:ext cx="6152381" cy="25242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8153"/>
          <a:stretch/>
        </p:blipFill>
        <p:spPr>
          <a:xfrm>
            <a:off x="696735" y="1524000"/>
            <a:ext cx="7809524" cy="25367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269" y="412234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6463727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5696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107"/>
          </a:xfrm>
        </p:spPr>
        <p:txBody>
          <a:bodyPr>
            <a:normAutofit/>
          </a:bodyPr>
          <a:lstStyle/>
          <a:p>
            <a:r>
              <a:rPr lang="en-GB" sz="3200" dirty="0"/>
              <a:t>I am satisfied with the communications I receive from PHS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711" y="4115143"/>
            <a:ext cx="7790476" cy="274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38735"/>
            <a:ext cx="7809524" cy="2761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7582" y="310901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5702" y="6168043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27126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child is covering the course content in sufficient depth and at an appropriate speed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851" y="3981529"/>
            <a:ext cx="7464347" cy="26280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7515"/>
          <a:stretch/>
        </p:blipFill>
        <p:spPr>
          <a:xfrm>
            <a:off x="668616" y="1801706"/>
            <a:ext cx="7472469" cy="217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79066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0145" y="5978472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2315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tutors (percent of responses)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328"/>
          <a:stretch/>
        </p:blipFill>
        <p:spPr>
          <a:xfrm>
            <a:off x="3563324" y="4102679"/>
            <a:ext cx="7790476" cy="251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7548"/>
          <a:stretch/>
        </p:blipFill>
        <p:spPr>
          <a:xfrm>
            <a:off x="838200" y="1369622"/>
            <a:ext cx="7809524" cy="2553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7581" y="40234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2458" y="6335063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163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tutors (percent of responses)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328"/>
          <a:stretch/>
        </p:blipFill>
        <p:spPr>
          <a:xfrm>
            <a:off x="3563324" y="4073933"/>
            <a:ext cx="7790476" cy="25144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7548"/>
          <a:stretch/>
        </p:blipFill>
        <p:spPr>
          <a:xfrm>
            <a:off x="838200" y="1369622"/>
            <a:ext cx="7809524" cy="2553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7581" y="402341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2458" y="6335063"/>
            <a:ext cx="1371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6815" y="4763192"/>
            <a:ext cx="50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*</a:t>
            </a:r>
          </a:p>
        </p:txBody>
      </p:sp>
      <p:sp>
        <p:nvSpPr>
          <p:cNvPr id="4" name="Rectangle 3"/>
          <p:cNvSpPr/>
          <p:nvPr/>
        </p:nvSpPr>
        <p:spPr>
          <a:xfrm>
            <a:off x="7517064" y="562149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*</a:t>
            </a:r>
          </a:p>
        </p:txBody>
      </p:sp>
      <p:sp>
        <p:nvSpPr>
          <p:cNvPr id="9" name="Rectangle 8"/>
          <p:cNvSpPr/>
          <p:nvPr/>
        </p:nvSpPr>
        <p:spPr>
          <a:xfrm>
            <a:off x="8880352" y="5436832"/>
            <a:ext cx="300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7581" y="5696483"/>
            <a:ext cx="2104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2"/>
                </a:solidFill>
              </a:rPr>
              <a:t>* 67% </a:t>
            </a:r>
          </a:p>
        </p:txBody>
      </p:sp>
    </p:spTree>
    <p:extLst>
      <p:ext uri="{BB962C8B-B14F-4D97-AF65-F5344CB8AC3E}">
        <p14:creationId xmlns:p14="http://schemas.microsoft.com/office/powerpoint/2010/main" val="57043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484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Peebles High School Parent Experience Survey</vt:lpstr>
      <vt:lpstr>Aim of the survey </vt:lpstr>
      <vt:lpstr>Results 2023   ( and how this compares with last year) </vt:lpstr>
      <vt:lpstr>Which year is your child(ren) in?</vt:lpstr>
      <vt:lpstr>Responses representing parents of pupils eligible for free school meals (FSM) or with additional support needs (ASN)</vt:lpstr>
      <vt:lpstr>I am satisfied with the communications I receive from PHS</vt:lpstr>
      <vt:lpstr>My child is covering the course content in sufficient depth and at an appropriate speed</vt:lpstr>
      <vt:lpstr>Use of tutors (percent of responses)</vt:lpstr>
      <vt:lpstr>Use of tutors (percent of responses)</vt:lpstr>
      <vt:lpstr>Questions about support</vt:lpstr>
      <vt:lpstr>I believe that PHS facilitates my child(ren) to reach their full potential </vt:lpstr>
      <vt:lpstr>Key messages</vt:lpstr>
      <vt:lpstr>PowerPoint Presentation</vt:lpstr>
      <vt:lpstr>Responses for pupils with ASN</vt:lpstr>
      <vt:lpstr>Responses for pupils with ASN</vt:lpstr>
      <vt:lpstr>Key messages </vt:lpstr>
      <vt:lpstr>What next?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Peebles High School Parent Survey 2022</dc:title>
  <dc:creator>CORBISHLEY Alexander</dc:creator>
  <cp:lastModifiedBy>Susan Jarvis</cp:lastModifiedBy>
  <cp:revision>109</cp:revision>
  <dcterms:created xsi:type="dcterms:W3CDTF">2022-02-13T19:26:43Z</dcterms:created>
  <dcterms:modified xsi:type="dcterms:W3CDTF">2023-03-01T12:19:17Z</dcterms:modified>
</cp:coreProperties>
</file>