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B13"/>
    <a:srgbClr val="F7EEDA"/>
    <a:srgbClr val="333333"/>
    <a:srgbClr val="EDF4F4"/>
    <a:srgbClr val="EA5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208"/>
  </p:normalViewPr>
  <p:slideViewPr>
    <p:cSldViewPr snapToGrid="0">
      <p:cViewPr varScale="1">
        <p:scale>
          <a:sx n="72" d="100"/>
          <a:sy n="72" d="100"/>
        </p:scale>
        <p:origin x="76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23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EEDC8B-E7B9-AF48-8D9C-D23A7C1E3419}"/>
              </a:ext>
            </a:extLst>
          </p:cNvPr>
          <p:cNvSpPr/>
          <p:nvPr userDrawn="1"/>
        </p:nvSpPr>
        <p:spPr>
          <a:xfrm>
            <a:off x="1" y="0"/>
            <a:ext cx="1860884" cy="6858000"/>
          </a:xfrm>
          <a:prstGeom prst="rect">
            <a:avLst/>
          </a:prstGeom>
          <a:solidFill>
            <a:srgbClr val="F7E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44801" y="1041400"/>
            <a:ext cx="8424090" cy="2387600"/>
          </a:xfrm>
        </p:spPr>
        <p:txBody>
          <a:bodyPr anchor="b"/>
          <a:lstStyle>
            <a:lvl1pPr algn="l">
              <a:defRPr sz="5500" spc="300">
                <a:solidFill>
                  <a:schemeClr val="tx1"/>
                </a:solidFill>
                <a:latin typeface="Memo Pro Medium" panose="020B0706020202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1" y="3830587"/>
            <a:ext cx="8424090" cy="1238250"/>
          </a:xfrm>
        </p:spPr>
        <p:txBody>
          <a:bodyPr>
            <a:normAutofit/>
          </a:bodyPr>
          <a:lstStyle>
            <a:lvl1pPr marL="0" indent="0" algn="l">
              <a:buNone/>
              <a:defRPr sz="2800" spc="0">
                <a:solidFill>
                  <a:srgbClr val="F7EED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7ED54F6-89F0-6942-A1A8-F43CB21B80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0933" y="5677099"/>
            <a:ext cx="2765609" cy="241556"/>
          </a:xfrm>
        </p:spPr>
        <p:txBody>
          <a:bodyPr>
            <a:noAutofit/>
          </a:bodyPr>
          <a:lstStyle>
            <a:lvl1pPr marL="0" indent="0" algn="r">
              <a:buNone/>
              <a:defRPr sz="1400" spc="3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2B233-0377-5343-8CCB-362B3E5AE107}"/>
              </a:ext>
            </a:extLst>
          </p:cNvPr>
          <p:cNvSpPr txBox="1"/>
          <p:nvPr userDrawn="1"/>
        </p:nvSpPr>
        <p:spPr>
          <a:xfrm>
            <a:off x="7384026" y="6078504"/>
            <a:ext cx="455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spc="300" dirty="0">
                <a:solidFill>
                  <a:schemeClr val="tx1"/>
                </a:solidFill>
                <a:latin typeface="Memo Pro Medium" panose="020B0706020202030204" pitchFamily="34" charset="77"/>
              </a:rPr>
              <a:t>PEEBLES HIGH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6133B-EEC9-2A4F-BE20-14C1C155A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142" y="364769"/>
            <a:ext cx="958530" cy="10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5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1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5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45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bg>
      <p:bgPr>
        <a:solidFill>
          <a:srgbClr val="E23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368853"/>
            <a:ext cx="9144000" cy="2387600"/>
          </a:xfrm>
        </p:spPr>
        <p:txBody>
          <a:bodyPr anchor="b"/>
          <a:lstStyle>
            <a:lvl1pPr algn="ctr">
              <a:defRPr sz="6000" spc="300">
                <a:solidFill>
                  <a:schemeClr val="tx1"/>
                </a:solidFill>
                <a:latin typeface="Memo Pro Medium" panose="020B0706020202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8040"/>
            <a:ext cx="9144000" cy="1238250"/>
          </a:xfrm>
        </p:spPr>
        <p:txBody>
          <a:bodyPr>
            <a:normAutofit/>
          </a:bodyPr>
          <a:lstStyle>
            <a:lvl1pPr marL="0" indent="0" algn="ctr">
              <a:buNone/>
              <a:defRPr sz="2800" spc="0">
                <a:solidFill>
                  <a:schemeClr val="tx1">
                    <a:alpha val="81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6D7FE-FE97-EF48-B527-7C26DF39E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3021" y="404417"/>
            <a:ext cx="929529" cy="104669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7ED54F6-89F0-6942-A1A8-F43CB21B80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030" y="6327058"/>
            <a:ext cx="3141663" cy="24155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98D0BE-25F8-A946-A7C2-5AC73C48FFE6}"/>
              </a:ext>
            </a:extLst>
          </p:cNvPr>
          <p:cNvSpPr txBox="1"/>
          <p:nvPr userDrawn="1"/>
        </p:nvSpPr>
        <p:spPr>
          <a:xfrm>
            <a:off x="251030" y="294967"/>
            <a:ext cx="455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300" dirty="0">
                <a:solidFill>
                  <a:schemeClr val="tx1"/>
                </a:solidFill>
                <a:latin typeface="Memo Pro Medium" panose="020B0706020202030204" pitchFamily="34" charset="77"/>
              </a:rPr>
              <a:t>PEEBLES HIGH SCHOOL</a:t>
            </a:r>
          </a:p>
        </p:txBody>
      </p:sp>
    </p:spTree>
    <p:extLst>
      <p:ext uri="{BB962C8B-B14F-4D97-AF65-F5344CB8AC3E}">
        <p14:creationId xmlns:p14="http://schemas.microsoft.com/office/powerpoint/2010/main" val="3554700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Subtitl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6000" spc="300">
                <a:solidFill>
                  <a:schemeClr val="tx1"/>
                </a:solidFill>
                <a:latin typeface="Memo Pro Medium" panose="020B0706020202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6D7FE-FE97-EF48-B527-7C26DF39E4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3021" y="404417"/>
            <a:ext cx="929529" cy="10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87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D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8941" y="404417"/>
            <a:ext cx="8282103" cy="1286271"/>
          </a:xfrm>
        </p:spPr>
        <p:txBody>
          <a:bodyPr/>
          <a:lstStyle>
            <a:lvl1pPr>
              <a:defRPr spc="300">
                <a:solidFill>
                  <a:srgbClr val="333333"/>
                </a:solidFill>
                <a:latin typeface="Memo Pro Medium" panose="020B070602020203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1" y="2109019"/>
            <a:ext cx="11320272" cy="4067944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50000"/>
              </a:lnSpc>
              <a:defRPr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50000"/>
              </a:lnSpc>
              <a:defRPr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50000"/>
              </a:lnSpc>
              <a:defRPr>
                <a:solidFill>
                  <a:srgbClr val="3333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497F2-F814-CF4B-AFF2-3157FC99D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3313" y="404417"/>
            <a:ext cx="929745" cy="1047600"/>
          </a:xfrm>
          <a:prstGeom prst="rect">
            <a:avLst/>
          </a:prstGeom>
          <a:solidFill>
            <a:srgbClr val="EDF4F4"/>
          </a:solidFill>
        </p:spPr>
      </p:pic>
    </p:spTree>
    <p:extLst>
      <p:ext uri="{BB962C8B-B14F-4D97-AF65-F5344CB8AC3E}">
        <p14:creationId xmlns:p14="http://schemas.microsoft.com/office/powerpoint/2010/main" val="290798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240FCC-94FE-BE43-9FAD-695D3BBBA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60" y="1737709"/>
            <a:ext cx="1174679" cy="1322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BB75E3-FC93-B746-BDD2-223AFD917B18}"/>
              </a:ext>
            </a:extLst>
          </p:cNvPr>
          <p:cNvSpPr txBox="1"/>
          <p:nvPr userDrawn="1"/>
        </p:nvSpPr>
        <p:spPr>
          <a:xfrm>
            <a:off x="3817528" y="5766031"/>
            <a:ext cx="455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300" dirty="0">
                <a:solidFill>
                  <a:srgbClr val="E23B13"/>
                </a:solidFill>
                <a:latin typeface="Memo Pro Medium" panose="020B0706020202030204" pitchFamily="34" charset="77"/>
              </a:rPr>
              <a:t>PEEBLES HIGH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504FD-4358-1549-A1A3-BF123E7B049F}"/>
              </a:ext>
            </a:extLst>
          </p:cNvPr>
          <p:cNvSpPr txBox="1"/>
          <p:nvPr userDrawn="1"/>
        </p:nvSpPr>
        <p:spPr>
          <a:xfrm>
            <a:off x="3873276" y="3559628"/>
            <a:ext cx="44454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spc="300" dirty="0">
                <a:solidFill>
                  <a:schemeClr val="bg1"/>
                </a:solidFill>
                <a:latin typeface="Memo Pro Medium" panose="020B0706020202030204" pitchFamily="34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89844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09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7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48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7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6C568-578C-4393-A6FC-949AB7DD6351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5923C-2715-4D97-B448-CD81ED1D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6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commons.wikimedia.org/wiki/File:Brosen_tugboats_tanker.jpg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g"/><Relationship Id="rId5" Type="http://schemas.openxmlformats.org/officeDocument/2006/relationships/hyperlink" Target="http://www.thesunsetwont.com/2012/02/tug-of-war.html" TargetMode="Externa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48" y="198717"/>
            <a:ext cx="8992094" cy="1432859"/>
          </a:xfrm>
        </p:spPr>
        <p:txBody>
          <a:bodyPr>
            <a:normAutofit fontScale="90000"/>
          </a:bodyPr>
          <a:lstStyle/>
          <a:p>
            <a:r>
              <a:rPr lang="en-US" dirty="0"/>
              <a:t>Welcome to Peebles High   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19C16-905F-F548-9069-010FF61C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1" y="1945341"/>
            <a:ext cx="8424090" cy="3123496"/>
          </a:xfrm>
        </p:spPr>
        <p:txBody>
          <a:bodyPr/>
          <a:lstStyle/>
          <a:p>
            <a:r>
              <a:rPr lang="en-US" dirty="0"/>
              <a:t>We are very excited to meet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10/02/2021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70" y="1016790"/>
            <a:ext cx="3996235" cy="40520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5"/>
    </mc:Choice>
    <mc:Fallback xmlns="">
      <p:transition spd="slow" advTm="3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C507-E68B-D448-8292-1885E27D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our role with school – our vision?</a:t>
            </a:r>
          </a:p>
        </p:txBody>
      </p:sp>
      <p:pic>
        <p:nvPicPr>
          <p:cNvPr id="5" name="Content Placeholder 4" descr="Close - up of hands holding a rod&#10;&#10;Description automatically generated with low confidence">
            <a:extLst>
              <a:ext uri="{FF2B5EF4-FFF2-40B4-BE49-F238E27FC236}">
                <a16:creationId xmlns:a16="http://schemas.microsoft.com/office/drawing/2014/main" id="{E53030CB-7551-2A4C-A8F1-AFBC4DE6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0" y="2126707"/>
            <a:ext cx="3810000" cy="3797300"/>
          </a:xfrm>
        </p:spPr>
      </p:pic>
      <p:pic>
        <p:nvPicPr>
          <p:cNvPr id="8" name="Picture 7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DD9F298E-A38C-F740-B611-C7FE1EBCB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21116" y="2126706"/>
            <a:ext cx="4983401" cy="379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DE81D-C9E4-2641-BCE3-8E1AC514C067}"/>
              </a:ext>
            </a:extLst>
          </p:cNvPr>
          <p:cNvSpPr txBox="1"/>
          <p:nvPr/>
        </p:nvSpPr>
        <p:spPr>
          <a:xfrm>
            <a:off x="5245768" y="3176337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Or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A40DBA0-11C3-4BBA-A445-28E0D4437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0"/>
    </mc:Choice>
    <mc:Fallback xmlns="">
      <p:transition spd="slow" advTm="2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66"/>
    </mc:Choice>
    <mc:Fallback xmlns="">
      <p:transition spd="slow" advTm="55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48" y="198717"/>
            <a:ext cx="8992094" cy="1432859"/>
          </a:xfrm>
        </p:spPr>
        <p:txBody>
          <a:bodyPr>
            <a:normAutofit fontScale="90000"/>
          </a:bodyPr>
          <a:lstStyle/>
          <a:p>
            <a:r>
              <a:rPr lang="en-US" dirty="0"/>
              <a:t>How good is your new School?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19C16-905F-F548-9069-010FF61C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1" y="1945341"/>
            <a:ext cx="8424090" cy="3123496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Excellent record of helping young people get the most out of their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values and what we stand for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broad range of clubs, trips, activities and other extra curricular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relationship with our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Transition 2021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Update on our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attitude to overcome challenges and achieve excellence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10/02/2021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0"/>
    </mc:Choice>
    <mc:Fallback xmlns="">
      <p:transition spd="slow" advTm="59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48" y="198717"/>
            <a:ext cx="8992094" cy="1432859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record of improving results for young people over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19C16-905F-F548-9069-010FF61C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1" y="1945341"/>
            <a:ext cx="8424090" cy="312349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2011/12 : 20% of 16/17 year olds sitting their examinations in S5 attained 5 </a:t>
            </a:r>
            <a:r>
              <a:rPr lang="en-US" dirty="0" err="1"/>
              <a:t>Highers</a:t>
            </a:r>
            <a:r>
              <a:rPr lang="en-US" dirty="0"/>
              <a:t> in their S5</a:t>
            </a:r>
          </a:p>
          <a:p>
            <a:endParaRPr lang="en-US" dirty="0"/>
          </a:p>
          <a:p>
            <a:r>
              <a:rPr lang="en-US" dirty="0"/>
              <a:t>After a sustained improvement over the last decade, this has doubled to 40% of our S5 and, importantly, over 50% of young people who stay with us to S6 achieve this standard by the time they leave us. </a:t>
            </a:r>
          </a:p>
          <a:p>
            <a:r>
              <a:rPr lang="en-US" dirty="0"/>
              <a:t>More importantly, the percentage of all leavers moving on to a sustained positive destination has risen to 98% over the same time frame.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27/01/2021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68"/>
    </mc:Choice>
    <mc:Fallback xmlns="">
      <p:transition spd="slow" advTm="13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48" y="198717"/>
            <a:ext cx="8992094" cy="1432859"/>
          </a:xfrm>
        </p:spPr>
        <p:txBody>
          <a:bodyPr>
            <a:normAutofit/>
          </a:bodyPr>
          <a:lstStyle/>
          <a:p>
            <a:r>
              <a:rPr lang="en-US" dirty="0"/>
              <a:t>Our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19C16-905F-F548-9069-010FF61C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1" y="1945341"/>
            <a:ext cx="8424090" cy="3123496"/>
          </a:xfrm>
        </p:spPr>
        <p:txBody>
          <a:bodyPr/>
          <a:lstStyle/>
          <a:p>
            <a:r>
              <a:rPr lang="en-US" dirty="0"/>
              <a:t>Compassion</a:t>
            </a:r>
          </a:p>
          <a:p>
            <a:r>
              <a:rPr lang="en-US" dirty="0"/>
              <a:t>Wisdom</a:t>
            </a:r>
          </a:p>
          <a:p>
            <a:r>
              <a:rPr lang="en-US" dirty="0"/>
              <a:t>Integrity</a:t>
            </a:r>
          </a:p>
          <a:p>
            <a:r>
              <a:rPr lang="en-US" dirty="0"/>
              <a:t>Justice</a:t>
            </a:r>
          </a:p>
          <a:p>
            <a:r>
              <a:rPr lang="en-US" dirty="0"/>
              <a:t>Headteacher lessons </a:t>
            </a:r>
            <a:r>
              <a:rPr lang="en-US"/>
              <a:t>introduced this year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27/01/2021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90"/>
    </mc:Choice>
    <mc:Fallback xmlns="">
      <p:transition spd="slow" advTm="18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448" y="198717"/>
            <a:ext cx="8992094" cy="1432859"/>
          </a:xfrm>
        </p:spPr>
        <p:txBody>
          <a:bodyPr>
            <a:normAutofit/>
          </a:bodyPr>
          <a:lstStyle/>
          <a:p>
            <a:r>
              <a:rPr lang="en-US" dirty="0"/>
              <a:t>S1Residential: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19C16-905F-F548-9069-010FF61C2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1" y="1945341"/>
            <a:ext cx="8424090" cy="31234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27/01/2021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53" y="1712259"/>
            <a:ext cx="4295775" cy="3219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17" y="3522425"/>
            <a:ext cx="4314825" cy="3092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47" y="3677906"/>
            <a:ext cx="4333875" cy="32480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41"/>
    </mc:Choice>
    <mc:Fallback xmlns="">
      <p:transition spd="slow" advTm="118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5660-0D51-204C-84EC-77811F398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Music and Sport and so much more!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516"/>
            <a:ext cx="5181600" cy="345355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2" y="2389117"/>
            <a:ext cx="5181600" cy="328778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405F8B-52B9-4240-AD6C-9645B23F59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26575" y="5676900"/>
            <a:ext cx="2765425" cy="24130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May 2019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0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12"/>
    </mc:Choice>
    <mc:Fallback xmlns="">
      <p:transition spd="slow" advTm="15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  Welcome P7 Families!</a:t>
            </a:r>
            <a:b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  PHS Parent Council</a:t>
            </a:r>
            <a:b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sz="3300" dirty="0">
                <a:solidFill>
                  <a:srgbClr val="080808"/>
                </a:solidFill>
              </a:rPr>
              <a:t>“</a:t>
            </a:r>
            <a: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Partners and Advocacy”</a:t>
            </a:r>
            <a:b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3300" b="1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1" name="officeArt object" descr="PHS Logo">
            <a:extLst>
              <a:ext uri="{FF2B5EF4-FFF2-40B4-BE49-F238E27FC236}">
                <a16:creationId xmlns:a16="http://schemas.microsoft.com/office/drawing/2014/main" id="{C345FD82-DD87-BB4F-BD2A-C8670EC411B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262987" y="4276796"/>
            <a:ext cx="1566872" cy="16186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019360-71B3-44FB-B40F-8C958CC53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8"/>
    </mc:Choice>
    <mc:Fallback xmlns="">
      <p:transition spd="slow" advTm="23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210" y="238923"/>
            <a:ext cx="10569885" cy="638015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5100" b="1" dirty="0">
                <a:latin typeface="+mj-lt"/>
              </a:rPr>
              <a:t>The role of the PC is to :</a:t>
            </a:r>
          </a:p>
          <a:p>
            <a:pPr marL="0" indent="0">
              <a:buNone/>
            </a:pP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Identify and represent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views of parents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matters relating to the education of our children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Work actively in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partnership :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AutoNum type="arabicParenR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With the school, its pupils, parents and the local community to help every     </a:t>
            </a:r>
          </a:p>
          <a:p>
            <a:pPr marL="457200" lvl="1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       pupil maximise their potential.  </a:t>
            </a:r>
          </a:p>
          <a:p>
            <a:pPr marL="1600200" lvl="1" indent="-1143000">
              <a:buAutoNum type="arabicParenBoth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2)    With National and Regional authorities 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Develop and engages itself in activities that support the school in relation to the education and welfare of the pupils, including influencing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design and implementation of the School Improvement Plan.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Lobby and advocate for the needs of parents and pupils at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all levels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Engages in fundraising activities to provide additional facilities and resources for the school.</a:t>
            </a:r>
          </a:p>
          <a:p>
            <a:endParaRPr lang="en-GB" sz="11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09EDD0-36C4-4E2A-AE55-FC458A4B8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1"/>
    </mc:Choice>
    <mc:Fallback xmlns="">
      <p:transition spd="slow" advTm="3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3F7620D-B7F3-1C4F-B393-563D0B78A13C}"/>
              </a:ext>
            </a:extLst>
          </p:cNvPr>
          <p:cNvSpPr/>
          <p:nvPr/>
        </p:nvSpPr>
        <p:spPr>
          <a:xfrm>
            <a:off x="8635077" y="2744361"/>
            <a:ext cx="1515979" cy="1155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5FB094-FD65-3C48-BADE-2A63845D689B}"/>
              </a:ext>
            </a:extLst>
          </p:cNvPr>
          <p:cNvSpPr/>
          <p:nvPr/>
        </p:nvSpPr>
        <p:spPr>
          <a:xfrm>
            <a:off x="4784131" y="4973341"/>
            <a:ext cx="1515979" cy="1155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C661F1-26F5-2A4C-A483-BC75593674F4}"/>
              </a:ext>
            </a:extLst>
          </p:cNvPr>
          <p:cNvSpPr/>
          <p:nvPr/>
        </p:nvSpPr>
        <p:spPr>
          <a:xfrm>
            <a:off x="1327484" y="2530642"/>
            <a:ext cx="1515979" cy="1155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PCPPPC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4FD0BD-575B-C34A-B6A7-B8C2283BAC98}"/>
              </a:ext>
            </a:extLst>
          </p:cNvPr>
          <p:cNvSpPr/>
          <p:nvPr/>
        </p:nvSpPr>
        <p:spPr>
          <a:xfrm>
            <a:off x="4545717" y="263008"/>
            <a:ext cx="1929064" cy="19009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F648CF-7B35-A940-9FA9-C7B6B022CCCE}"/>
              </a:ext>
            </a:extLst>
          </p:cNvPr>
          <p:cNvCxnSpPr>
            <a:cxnSpLocks/>
          </p:cNvCxnSpPr>
          <p:nvPr/>
        </p:nvCxnSpPr>
        <p:spPr>
          <a:xfrm>
            <a:off x="6853989" y="1134979"/>
            <a:ext cx="1781088" cy="1234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C4E29E-F106-7F44-BE1C-C81F013FD2C7}"/>
              </a:ext>
            </a:extLst>
          </p:cNvPr>
          <p:cNvCxnSpPr/>
          <p:nvPr/>
        </p:nvCxnSpPr>
        <p:spPr>
          <a:xfrm flipH="1">
            <a:off x="6593305" y="3685674"/>
            <a:ext cx="1588169" cy="1094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4757D5-4E5F-5848-ABE7-CF9A11FD6BA8}"/>
              </a:ext>
            </a:extLst>
          </p:cNvPr>
          <p:cNvCxnSpPr/>
          <p:nvPr/>
        </p:nvCxnSpPr>
        <p:spPr>
          <a:xfrm flipH="1" flipV="1">
            <a:off x="2843463" y="3970421"/>
            <a:ext cx="1487905" cy="810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9CF03A-F0E3-7C43-A4ED-44C73AAB069F}"/>
              </a:ext>
            </a:extLst>
          </p:cNvPr>
          <p:cNvCxnSpPr/>
          <p:nvPr/>
        </p:nvCxnSpPr>
        <p:spPr>
          <a:xfrm flipV="1">
            <a:off x="2843463" y="1443789"/>
            <a:ext cx="1487905" cy="1086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B5D64A-CAE6-9043-A0E0-D56992D2E46A}"/>
              </a:ext>
            </a:extLst>
          </p:cNvPr>
          <p:cNvSpPr txBox="1"/>
          <p:nvPr/>
        </p:nvSpPr>
        <p:spPr>
          <a:xfrm>
            <a:off x="4784131" y="719480"/>
            <a:ext cx="1515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National</a:t>
            </a:r>
          </a:p>
          <a:p>
            <a:r>
              <a:rPr lang="en-US" sz="2400" dirty="0"/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1D11FC-8132-4B45-8300-1F270EE63EB2}"/>
              </a:ext>
            </a:extLst>
          </p:cNvPr>
          <p:cNvSpPr txBox="1"/>
          <p:nvPr/>
        </p:nvSpPr>
        <p:spPr>
          <a:xfrm>
            <a:off x="8783053" y="2976935"/>
            <a:ext cx="136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SBC Level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84E65C-6FF4-E641-BFA2-6D3E25ADC7B8}"/>
              </a:ext>
            </a:extLst>
          </p:cNvPr>
          <p:cNvSpPr txBox="1"/>
          <p:nvPr/>
        </p:nvSpPr>
        <p:spPr>
          <a:xfrm>
            <a:off x="4922919" y="5135358"/>
            <a:ext cx="1588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</a:t>
            </a:r>
          </a:p>
          <a:p>
            <a:r>
              <a:rPr lang="en-US" sz="2400" dirty="0"/>
              <a:t>Planning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70D2F-028D-3D49-9C40-5D57B253D274}"/>
              </a:ext>
            </a:extLst>
          </p:cNvPr>
          <p:cNvSpPr txBox="1"/>
          <p:nvPr/>
        </p:nvSpPr>
        <p:spPr>
          <a:xfrm>
            <a:off x="1440905" y="2899429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PC Plans</a:t>
            </a:r>
          </a:p>
        </p:txBody>
      </p:sp>
      <p:pic>
        <p:nvPicPr>
          <p:cNvPr id="23" name="Graphic 22" descr="Woman with kid with solid fill">
            <a:extLst>
              <a:ext uri="{FF2B5EF4-FFF2-40B4-BE49-F238E27FC236}">
                <a16:creationId xmlns:a16="http://schemas.microsoft.com/office/drawing/2014/main" id="{791B0330-DABF-9744-AFD3-AD386731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368" y="2530643"/>
            <a:ext cx="2771273" cy="15824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BC0FC7-F290-0A4A-BD01-9342906BC897}"/>
              </a:ext>
            </a:extLst>
          </p:cNvPr>
          <p:cNvSpPr txBox="1"/>
          <p:nvPr/>
        </p:nvSpPr>
        <p:spPr>
          <a:xfrm>
            <a:off x="288757" y="601579"/>
            <a:ext cx="2554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Planning Cycle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6960D69-243D-9447-9F5E-CC49DC616CDD}"/>
              </a:ext>
            </a:extLst>
          </p:cNvPr>
          <p:cNvCxnSpPr>
            <a:cxnSpLocks/>
          </p:cNvCxnSpPr>
          <p:nvPr/>
        </p:nvCxnSpPr>
        <p:spPr>
          <a:xfrm flipH="1">
            <a:off x="3057813" y="1752169"/>
            <a:ext cx="1438194" cy="1103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45A7E9-F419-F342-8BB9-C558F9A3F893}"/>
              </a:ext>
            </a:extLst>
          </p:cNvPr>
          <p:cNvCxnSpPr/>
          <p:nvPr/>
        </p:nvCxnSpPr>
        <p:spPr>
          <a:xfrm>
            <a:off x="3138134" y="3808403"/>
            <a:ext cx="1341210" cy="713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38FA91-E3F5-F549-9AD2-4979A2352DF4}"/>
              </a:ext>
            </a:extLst>
          </p:cNvPr>
          <p:cNvCxnSpPr/>
          <p:nvPr/>
        </p:nvCxnSpPr>
        <p:spPr>
          <a:xfrm flipH="1" flipV="1">
            <a:off x="6853989" y="1443789"/>
            <a:ext cx="1568116" cy="1086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70D3AE-BA16-2643-90D3-7A99195B9878}"/>
              </a:ext>
            </a:extLst>
          </p:cNvPr>
          <p:cNvCxnSpPr>
            <a:cxnSpLocks/>
          </p:cNvCxnSpPr>
          <p:nvPr/>
        </p:nvCxnSpPr>
        <p:spPr>
          <a:xfrm flipV="1">
            <a:off x="6853989" y="3899393"/>
            <a:ext cx="1522207" cy="107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7095A9-F10F-4820-9D11-12E45D38C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58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Memo Pro Medium</vt:lpstr>
      <vt:lpstr>Open Sans</vt:lpstr>
      <vt:lpstr>Office Theme</vt:lpstr>
      <vt:lpstr>Welcome to Peebles High    School</vt:lpstr>
      <vt:lpstr>How good is your new School?</vt:lpstr>
      <vt:lpstr>Our record of improving results for young people over time</vt:lpstr>
      <vt:lpstr>Our Values</vt:lpstr>
      <vt:lpstr>S1Residential:</vt:lpstr>
      <vt:lpstr>Music and Sport and so much more!</vt:lpstr>
      <vt:lpstr>   Welcome P7 Families!    PHS Parent Council       “Partners and Advocacy” </vt:lpstr>
      <vt:lpstr>PowerPoint Presentation</vt:lpstr>
      <vt:lpstr>PowerPoint Presentation</vt:lpstr>
      <vt:lpstr>What is our role with school – our vision?</vt:lpstr>
      <vt:lpstr>PowerPoint Presentation</vt:lpstr>
    </vt:vector>
  </TitlesOfParts>
  <Company>Scottish Borders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Peebles High School Curriculum Structure</dc:title>
  <dc:creator>Wilson, Campbell</dc:creator>
  <cp:lastModifiedBy>claire.barrett@untangledweb.uk.com</cp:lastModifiedBy>
  <cp:revision>57</cp:revision>
  <dcterms:created xsi:type="dcterms:W3CDTF">2020-06-16T13:47:38Z</dcterms:created>
  <dcterms:modified xsi:type="dcterms:W3CDTF">2021-02-10T11:23:26Z</dcterms:modified>
</cp:coreProperties>
</file>