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42"/>
  </p:notesMasterIdLst>
  <p:sldIdLst>
    <p:sldId id="257" r:id="rId5"/>
    <p:sldId id="258" r:id="rId6"/>
    <p:sldId id="259" r:id="rId7"/>
    <p:sldId id="260" r:id="rId8"/>
    <p:sldId id="261" r:id="rId9"/>
    <p:sldId id="279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0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81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7D3C3-FEF5-4DB6-952C-514D9296FD13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163D5-F1AF-4315-9729-8D47D2FFD8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4032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D49BDA-21BA-1B4C-A468-FBE50C1985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4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D49BDA-21BA-1B4C-A468-FBE50C1985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1428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D49BDA-21BA-1B4C-A468-FBE50C1985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356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D49BDA-21BA-1B4C-A468-FBE50C1985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0317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640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06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80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7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311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26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53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4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31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203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713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F729-0E0F-4414-B8EE-0F783EB2F7B2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4D39-C1E8-427D-845A-F9CB1C6A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37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F729-0E0F-4414-B8EE-0F783EB2F7B2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4D39-C1E8-427D-845A-F9CB1C6A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337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F729-0E0F-4414-B8EE-0F783EB2F7B2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4D39-C1E8-427D-845A-F9CB1C6A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920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F729-0E0F-4414-B8EE-0F783EB2F7B2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4D39-C1E8-427D-845A-F9CB1C6A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507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F729-0E0F-4414-B8EE-0F783EB2F7B2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4D39-C1E8-427D-845A-F9CB1C6A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886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F729-0E0F-4414-B8EE-0F783EB2F7B2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4D39-C1E8-427D-845A-F9CB1C6A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700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F729-0E0F-4414-B8EE-0F783EB2F7B2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4D39-C1E8-427D-845A-F9CB1C6A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0238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F729-0E0F-4414-B8EE-0F783EB2F7B2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4D39-C1E8-427D-845A-F9CB1C6A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4227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F729-0E0F-4414-B8EE-0F783EB2F7B2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4D39-C1E8-427D-845A-F9CB1C6A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0234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F729-0E0F-4414-B8EE-0F783EB2F7B2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4D39-C1E8-427D-845A-F9CB1C6A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3068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F729-0E0F-4414-B8EE-0F783EB2F7B2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4D39-C1E8-427D-845A-F9CB1C6A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5032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305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5179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9257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620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4665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3131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8685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5648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016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3688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1412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B9C-00B6-C143-AFBD-2FE993999B16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CA9E-CBB0-9A4C-BB37-DD44FC3CC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2136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B9C-00B6-C143-AFBD-2FE993999B16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CA9E-CBB0-9A4C-BB37-DD44FC3CC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9994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B9C-00B6-C143-AFBD-2FE993999B16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CA9E-CBB0-9A4C-BB37-DD44FC3CC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7778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B9C-00B6-C143-AFBD-2FE993999B16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CA9E-CBB0-9A4C-BB37-DD44FC3CC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941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B9C-00B6-C143-AFBD-2FE993999B16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CA9E-CBB0-9A4C-BB37-DD44FC3CC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557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B9C-00B6-C143-AFBD-2FE993999B16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CA9E-CBB0-9A4C-BB37-DD44FC3CC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854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B9C-00B6-C143-AFBD-2FE993999B16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CA9E-CBB0-9A4C-BB37-DD44FC3CC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9868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B9C-00B6-C143-AFBD-2FE993999B16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CA9E-CBB0-9A4C-BB37-DD44FC3CC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804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B9C-00B6-C143-AFBD-2FE993999B16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CA9E-CBB0-9A4C-BB37-DD44FC3CC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355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B9C-00B6-C143-AFBD-2FE993999B16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CA9E-CBB0-9A4C-BB37-DD44FC3CC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1780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B9C-00B6-C143-AFBD-2FE993999B16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CA9E-CBB0-9A4C-BB37-DD44FC3CC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194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160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EF729-0E0F-4414-B8EE-0F783EB2F7B2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B4D39-C1E8-427D-845A-F9CB1C6AC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010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4881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BAB9C-00B6-C143-AFBD-2FE993999B16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ACA9E-CBB0-9A4C-BB37-DD44FC3CC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124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5.png"/><Relationship Id="rId4" Type="http://schemas.openxmlformats.org/officeDocument/2006/relationships/image" Target="cid:BC47ABDE-8C61-4503-A483-FF377F61C50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.xml"/><Relationship Id="rId5" Type="http://schemas.openxmlformats.org/officeDocument/2006/relationships/image" Target="../media/image34.jp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.xml"/><Relationship Id="rId5" Type="http://schemas.openxmlformats.org/officeDocument/2006/relationships/image" Target="../media/image36.jp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4.xml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9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349868" y="0"/>
            <a:ext cx="9062073" cy="1854479"/>
          </a:xfrm>
          <a:prstGeom prst="rect">
            <a:avLst/>
          </a:prstGeom>
          <a:solidFill>
            <a:srgbClr val="03989E"/>
          </a:solidFill>
        </p:spPr>
      </p:sp>
      <p:sp>
        <p:nvSpPr>
          <p:cNvPr id="3" name="TextBox 3"/>
          <p:cNvSpPr txBox="1"/>
          <p:nvPr/>
        </p:nvSpPr>
        <p:spPr>
          <a:xfrm>
            <a:off x="7948735" y="1047355"/>
            <a:ext cx="4117015" cy="60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70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Parent Council </a:t>
            </a:r>
          </a:p>
        </p:txBody>
      </p:sp>
      <p:sp>
        <p:nvSpPr>
          <p:cNvPr id="4" name="AutoShape 4"/>
          <p:cNvSpPr/>
          <p:nvPr/>
        </p:nvSpPr>
        <p:spPr>
          <a:xfrm>
            <a:off x="3349868" y="1854479"/>
            <a:ext cx="8842133" cy="5003521"/>
          </a:xfrm>
          <a:prstGeom prst="rect">
            <a:avLst/>
          </a:prstGeom>
          <a:solidFill>
            <a:srgbClr val="EEF8EB"/>
          </a:solidFill>
        </p:spPr>
      </p:sp>
      <p:sp>
        <p:nvSpPr>
          <p:cNvPr id="5" name="TextBox 5"/>
          <p:cNvSpPr txBox="1"/>
          <p:nvPr/>
        </p:nvSpPr>
        <p:spPr>
          <a:xfrm>
            <a:off x="3664240" y="4412580"/>
            <a:ext cx="7827313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To ask a question / contribute, please</a:t>
            </a:r>
          </a:p>
          <a:p>
            <a:pPr marL="345457" marR="0" lvl="1" indent="-172729" algn="l" defTabSz="609630" rtl="0" eaLnBrk="1" fontAlgn="auto" latinLnBrk="0" hangingPunct="1">
              <a:lnSpc>
                <a:spcPts val="2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Raise your hand - you'll be invited to unmute &amp; speak</a:t>
            </a:r>
          </a:p>
          <a:p>
            <a:pPr marL="345457" marR="0" lvl="1" indent="-172729" algn="l" defTabSz="609630" rtl="0" eaLnBrk="1" fontAlgn="auto" latinLnBrk="0" hangingPunct="1">
              <a:lnSpc>
                <a:spcPts val="2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Use the chat function</a:t>
            </a:r>
          </a:p>
          <a:p>
            <a:pPr marL="0" marR="0" lvl="0" indent="0" algn="l" defTabSz="609630" rtl="0" eaLnBrk="1" fontAlgn="auto" latinLnBrk="0" hangingPunct="1">
              <a:lnSpc>
                <a:spcPts val="2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 Bold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ts val="243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In rare cases, the 2 options above are not available, in which case please drop an email to phspc@outlook.com with your question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50162" y="204214"/>
            <a:ext cx="4876800" cy="112609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197962" y="1664844"/>
            <a:ext cx="957201" cy="95720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971410" y="3485651"/>
            <a:ext cx="655292" cy="61160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971410" y="2326739"/>
            <a:ext cx="606486" cy="62981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155163" y="4660648"/>
            <a:ext cx="593579" cy="63754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306457" y="4660648"/>
            <a:ext cx="593073" cy="61160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735834" y="3485651"/>
            <a:ext cx="714053" cy="63754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735834" y="2326739"/>
            <a:ext cx="602429" cy="62981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79335" y="1879879"/>
            <a:ext cx="3083539" cy="4039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Welcom</a:t>
            </a:r>
            <a:r>
              <a:rPr lang="en-US" sz="2133" dirty="0">
                <a:solidFill>
                  <a:srgbClr val="FFDC5D"/>
                </a:solidFill>
                <a:latin typeface="Arimo"/>
              </a:rPr>
              <a:t>e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Support for Learning and Neurodiversity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Pupil support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Learning and</a:t>
            </a:r>
            <a:r>
              <a:rPr kumimoji="0" lang="en-US" sz="2133" b="0" i="0" u="none" strike="noStrike" kern="1200" cap="none" spc="0" normalizeH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 Teaching update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133" dirty="0">
                <a:solidFill>
                  <a:srgbClr val="FFDC5D"/>
                </a:solidFill>
                <a:latin typeface="Arimo"/>
              </a:rPr>
              <a:t>Open Forum S2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Headteacher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 update &amp; Q&amp;A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678887" y="2526668"/>
            <a:ext cx="5358161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5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Please put yourself on mute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770934" y="2479435"/>
            <a:ext cx="849097" cy="30258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770934" y="3555537"/>
            <a:ext cx="849097" cy="302587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>
            <a:off x="79335" y="1330311"/>
            <a:ext cx="3242208" cy="286604"/>
            <a:chOff x="0" y="0"/>
            <a:chExt cx="9194800" cy="812800"/>
          </a:xfrm>
        </p:grpSpPr>
        <p:sp>
          <p:nvSpPr>
            <p:cNvPr id="19" name="Freeform 19"/>
            <p:cNvSpPr/>
            <p:nvPr/>
          </p:nvSpPr>
          <p:spPr>
            <a:xfrm>
              <a:off x="457200" y="304800"/>
              <a:ext cx="8331200" cy="203200"/>
            </a:xfrm>
            <a:custGeom>
              <a:avLst/>
              <a:gdLst/>
              <a:ahLst/>
              <a:cxnLst/>
              <a:rect l="l" t="t" r="r" b="b"/>
              <a:pathLst>
                <a:path w="8331200" h="203200">
                  <a:moveTo>
                    <a:pt x="101600" y="0"/>
                  </a:moveTo>
                  <a:cubicBezTo>
                    <a:pt x="157480" y="0"/>
                    <a:pt x="203200" y="45720"/>
                    <a:pt x="203200" y="101600"/>
                  </a:cubicBezTo>
                  <a:cubicBezTo>
                    <a:pt x="203200" y="157480"/>
                    <a:pt x="157480" y="203200"/>
                    <a:pt x="101600" y="203200"/>
                  </a:cubicBezTo>
                  <a:cubicBezTo>
                    <a:pt x="45720" y="203200"/>
                    <a:pt x="0" y="157480"/>
                    <a:pt x="0" y="101600"/>
                  </a:cubicBezTo>
                  <a:cubicBezTo>
                    <a:pt x="0" y="45720"/>
                    <a:pt x="45720" y="0"/>
                    <a:pt x="101600" y="0"/>
                  </a:cubicBezTo>
                  <a:close/>
                  <a:moveTo>
                    <a:pt x="508000" y="0"/>
                  </a:moveTo>
                  <a:cubicBezTo>
                    <a:pt x="563880" y="0"/>
                    <a:pt x="609600" y="45720"/>
                    <a:pt x="609600" y="101600"/>
                  </a:cubicBezTo>
                  <a:cubicBezTo>
                    <a:pt x="609600" y="157480"/>
                    <a:pt x="563880" y="203200"/>
                    <a:pt x="508000" y="203200"/>
                  </a:cubicBezTo>
                  <a:cubicBezTo>
                    <a:pt x="452120" y="203200"/>
                    <a:pt x="406400" y="157480"/>
                    <a:pt x="406400" y="101600"/>
                  </a:cubicBezTo>
                  <a:cubicBezTo>
                    <a:pt x="406400" y="45720"/>
                    <a:pt x="452120" y="0"/>
                    <a:pt x="508000" y="0"/>
                  </a:cubicBezTo>
                  <a:close/>
                  <a:moveTo>
                    <a:pt x="914400" y="0"/>
                  </a:moveTo>
                  <a:cubicBezTo>
                    <a:pt x="970280" y="0"/>
                    <a:pt x="1016000" y="45720"/>
                    <a:pt x="1016000" y="101600"/>
                  </a:cubicBezTo>
                  <a:cubicBezTo>
                    <a:pt x="1016000" y="157480"/>
                    <a:pt x="970280" y="203200"/>
                    <a:pt x="914400" y="203200"/>
                  </a:cubicBezTo>
                  <a:cubicBezTo>
                    <a:pt x="858520" y="203200"/>
                    <a:pt x="812800" y="157480"/>
                    <a:pt x="812800" y="101600"/>
                  </a:cubicBezTo>
                  <a:cubicBezTo>
                    <a:pt x="812800" y="45720"/>
                    <a:pt x="858520" y="0"/>
                    <a:pt x="914400" y="0"/>
                  </a:cubicBezTo>
                  <a:close/>
                  <a:moveTo>
                    <a:pt x="1320800" y="0"/>
                  </a:moveTo>
                  <a:cubicBezTo>
                    <a:pt x="1376680" y="0"/>
                    <a:pt x="1422400" y="45720"/>
                    <a:pt x="1422400" y="101600"/>
                  </a:cubicBezTo>
                  <a:cubicBezTo>
                    <a:pt x="1422400" y="157480"/>
                    <a:pt x="1376680" y="203200"/>
                    <a:pt x="1320800" y="203200"/>
                  </a:cubicBezTo>
                  <a:cubicBezTo>
                    <a:pt x="1264920" y="203200"/>
                    <a:pt x="1219200" y="157480"/>
                    <a:pt x="1219200" y="101600"/>
                  </a:cubicBezTo>
                  <a:cubicBezTo>
                    <a:pt x="1219200" y="45720"/>
                    <a:pt x="1264920" y="0"/>
                    <a:pt x="1320800" y="0"/>
                  </a:cubicBezTo>
                  <a:close/>
                  <a:moveTo>
                    <a:pt x="1727200" y="0"/>
                  </a:moveTo>
                  <a:cubicBezTo>
                    <a:pt x="1783080" y="0"/>
                    <a:pt x="1828800" y="45720"/>
                    <a:pt x="1828800" y="101600"/>
                  </a:cubicBezTo>
                  <a:cubicBezTo>
                    <a:pt x="1828800" y="157480"/>
                    <a:pt x="1783080" y="203200"/>
                    <a:pt x="1727200" y="203200"/>
                  </a:cubicBezTo>
                  <a:cubicBezTo>
                    <a:pt x="1671320" y="203200"/>
                    <a:pt x="1625600" y="157480"/>
                    <a:pt x="1625600" y="101600"/>
                  </a:cubicBezTo>
                  <a:cubicBezTo>
                    <a:pt x="1625600" y="45720"/>
                    <a:pt x="1671320" y="0"/>
                    <a:pt x="1727200" y="0"/>
                  </a:cubicBezTo>
                  <a:close/>
                  <a:moveTo>
                    <a:pt x="2133600" y="0"/>
                  </a:moveTo>
                  <a:cubicBezTo>
                    <a:pt x="2189480" y="0"/>
                    <a:pt x="2235200" y="45720"/>
                    <a:pt x="2235200" y="101600"/>
                  </a:cubicBezTo>
                  <a:cubicBezTo>
                    <a:pt x="2235200" y="157480"/>
                    <a:pt x="2189480" y="203200"/>
                    <a:pt x="2133600" y="203200"/>
                  </a:cubicBezTo>
                  <a:cubicBezTo>
                    <a:pt x="2077720" y="203200"/>
                    <a:pt x="2032000" y="157480"/>
                    <a:pt x="2032000" y="101600"/>
                  </a:cubicBezTo>
                  <a:cubicBezTo>
                    <a:pt x="2032000" y="45720"/>
                    <a:pt x="2077720" y="0"/>
                    <a:pt x="2133600" y="0"/>
                  </a:cubicBezTo>
                  <a:close/>
                  <a:moveTo>
                    <a:pt x="2540000" y="0"/>
                  </a:moveTo>
                  <a:cubicBezTo>
                    <a:pt x="2595880" y="0"/>
                    <a:pt x="2641600" y="45720"/>
                    <a:pt x="2641600" y="101600"/>
                  </a:cubicBezTo>
                  <a:cubicBezTo>
                    <a:pt x="2641600" y="157480"/>
                    <a:pt x="2595880" y="203200"/>
                    <a:pt x="2540000" y="203200"/>
                  </a:cubicBezTo>
                  <a:cubicBezTo>
                    <a:pt x="2484120" y="203200"/>
                    <a:pt x="2438400" y="157480"/>
                    <a:pt x="2438400" y="101600"/>
                  </a:cubicBezTo>
                  <a:cubicBezTo>
                    <a:pt x="2438400" y="45720"/>
                    <a:pt x="2484120" y="0"/>
                    <a:pt x="2540000" y="0"/>
                  </a:cubicBezTo>
                  <a:close/>
                  <a:moveTo>
                    <a:pt x="2946400" y="0"/>
                  </a:moveTo>
                  <a:cubicBezTo>
                    <a:pt x="3002280" y="0"/>
                    <a:pt x="3048000" y="45720"/>
                    <a:pt x="3048000" y="101600"/>
                  </a:cubicBezTo>
                  <a:cubicBezTo>
                    <a:pt x="3048000" y="157480"/>
                    <a:pt x="3002280" y="203200"/>
                    <a:pt x="2946400" y="203200"/>
                  </a:cubicBezTo>
                  <a:cubicBezTo>
                    <a:pt x="2890520" y="203200"/>
                    <a:pt x="2844800" y="157480"/>
                    <a:pt x="2844800" y="101600"/>
                  </a:cubicBezTo>
                  <a:cubicBezTo>
                    <a:pt x="2844800" y="45720"/>
                    <a:pt x="2890520" y="0"/>
                    <a:pt x="2946400" y="0"/>
                  </a:cubicBezTo>
                  <a:close/>
                  <a:moveTo>
                    <a:pt x="3352800" y="0"/>
                  </a:moveTo>
                  <a:cubicBezTo>
                    <a:pt x="3408680" y="0"/>
                    <a:pt x="3454400" y="45720"/>
                    <a:pt x="3454400" y="101600"/>
                  </a:cubicBezTo>
                  <a:cubicBezTo>
                    <a:pt x="3454400" y="157480"/>
                    <a:pt x="3408680" y="203200"/>
                    <a:pt x="3352800" y="203200"/>
                  </a:cubicBezTo>
                  <a:cubicBezTo>
                    <a:pt x="3296920" y="203200"/>
                    <a:pt x="3251200" y="157480"/>
                    <a:pt x="3251200" y="101600"/>
                  </a:cubicBezTo>
                  <a:cubicBezTo>
                    <a:pt x="3251200" y="45720"/>
                    <a:pt x="3296920" y="0"/>
                    <a:pt x="3352800" y="0"/>
                  </a:cubicBezTo>
                  <a:close/>
                  <a:moveTo>
                    <a:pt x="3759200" y="0"/>
                  </a:moveTo>
                  <a:cubicBezTo>
                    <a:pt x="3815080" y="0"/>
                    <a:pt x="3860800" y="45720"/>
                    <a:pt x="3860800" y="101600"/>
                  </a:cubicBezTo>
                  <a:cubicBezTo>
                    <a:pt x="3860800" y="157480"/>
                    <a:pt x="3815080" y="203200"/>
                    <a:pt x="3759200" y="203200"/>
                  </a:cubicBezTo>
                  <a:cubicBezTo>
                    <a:pt x="3703320" y="203200"/>
                    <a:pt x="3657600" y="157480"/>
                    <a:pt x="3657600" y="101600"/>
                  </a:cubicBezTo>
                  <a:cubicBezTo>
                    <a:pt x="3657600" y="45720"/>
                    <a:pt x="3703320" y="0"/>
                    <a:pt x="3759200" y="0"/>
                  </a:cubicBezTo>
                  <a:close/>
                  <a:moveTo>
                    <a:pt x="4165600" y="0"/>
                  </a:moveTo>
                  <a:cubicBezTo>
                    <a:pt x="4221480" y="0"/>
                    <a:pt x="4267200" y="45720"/>
                    <a:pt x="4267200" y="101600"/>
                  </a:cubicBezTo>
                  <a:cubicBezTo>
                    <a:pt x="4267200" y="157480"/>
                    <a:pt x="4221480" y="203200"/>
                    <a:pt x="4165600" y="203200"/>
                  </a:cubicBezTo>
                  <a:cubicBezTo>
                    <a:pt x="4109720" y="203200"/>
                    <a:pt x="4064000" y="157480"/>
                    <a:pt x="4064000" y="101600"/>
                  </a:cubicBezTo>
                  <a:cubicBezTo>
                    <a:pt x="4064000" y="45720"/>
                    <a:pt x="4109720" y="0"/>
                    <a:pt x="4165600" y="0"/>
                  </a:cubicBezTo>
                  <a:close/>
                  <a:moveTo>
                    <a:pt x="4572000" y="0"/>
                  </a:moveTo>
                  <a:cubicBezTo>
                    <a:pt x="4627880" y="0"/>
                    <a:pt x="4673600" y="45720"/>
                    <a:pt x="4673600" y="101600"/>
                  </a:cubicBezTo>
                  <a:cubicBezTo>
                    <a:pt x="4673600" y="157480"/>
                    <a:pt x="4627880" y="203200"/>
                    <a:pt x="4572000" y="203200"/>
                  </a:cubicBezTo>
                  <a:cubicBezTo>
                    <a:pt x="4516120" y="203200"/>
                    <a:pt x="4470400" y="157480"/>
                    <a:pt x="4470400" y="101600"/>
                  </a:cubicBezTo>
                  <a:cubicBezTo>
                    <a:pt x="4470400" y="45720"/>
                    <a:pt x="4516120" y="0"/>
                    <a:pt x="4572000" y="0"/>
                  </a:cubicBezTo>
                  <a:close/>
                  <a:moveTo>
                    <a:pt x="4978400" y="0"/>
                  </a:moveTo>
                  <a:cubicBezTo>
                    <a:pt x="5034280" y="0"/>
                    <a:pt x="5080000" y="45720"/>
                    <a:pt x="5080000" y="101600"/>
                  </a:cubicBezTo>
                  <a:cubicBezTo>
                    <a:pt x="5080000" y="157480"/>
                    <a:pt x="5034280" y="203200"/>
                    <a:pt x="4978400" y="203200"/>
                  </a:cubicBezTo>
                  <a:cubicBezTo>
                    <a:pt x="4922520" y="203200"/>
                    <a:pt x="4876800" y="157480"/>
                    <a:pt x="4876800" y="101600"/>
                  </a:cubicBezTo>
                  <a:cubicBezTo>
                    <a:pt x="4876800" y="45720"/>
                    <a:pt x="4922520" y="0"/>
                    <a:pt x="4978400" y="0"/>
                  </a:cubicBezTo>
                  <a:close/>
                  <a:moveTo>
                    <a:pt x="5384800" y="0"/>
                  </a:moveTo>
                  <a:cubicBezTo>
                    <a:pt x="5440680" y="0"/>
                    <a:pt x="5486400" y="45720"/>
                    <a:pt x="5486400" y="101600"/>
                  </a:cubicBezTo>
                  <a:cubicBezTo>
                    <a:pt x="5486400" y="157480"/>
                    <a:pt x="5440680" y="203200"/>
                    <a:pt x="5384800" y="203200"/>
                  </a:cubicBezTo>
                  <a:cubicBezTo>
                    <a:pt x="5328920" y="203200"/>
                    <a:pt x="5283200" y="157480"/>
                    <a:pt x="5283200" y="101600"/>
                  </a:cubicBezTo>
                  <a:cubicBezTo>
                    <a:pt x="5283200" y="45720"/>
                    <a:pt x="5328920" y="0"/>
                    <a:pt x="5384800" y="0"/>
                  </a:cubicBezTo>
                  <a:close/>
                  <a:moveTo>
                    <a:pt x="5791200" y="0"/>
                  </a:moveTo>
                  <a:cubicBezTo>
                    <a:pt x="5847080" y="0"/>
                    <a:pt x="5892800" y="45720"/>
                    <a:pt x="5892800" y="101600"/>
                  </a:cubicBezTo>
                  <a:cubicBezTo>
                    <a:pt x="5892800" y="157480"/>
                    <a:pt x="5847080" y="203200"/>
                    <a:pt x="5791200" y="203200"/>
                  </a:cubicBezTo>
                  <a:cubicBezTo>
                    <a:pt x="5735320" y="203200"/>
                    <a:pt x="5689600" y="157480"/>
                    <a:pt x="5689600" y="101600"/>
                  </a:cubicBezTo>
                  <a:cubicBezTo>
                    <a:pt x="5689600" y="45720"/>
                    <a:pt x="5735320" y="0"/>
                    <a:pt x="5791200" y="0"/>
                  </a:cubicBezTo>
                  <a:close/>
                  <a:moveTo>
                    <a:pt x="6197600" y="0"/>
                  </a:moveTo>
                  <a:cubicBezTo>
                    <a:pt x="6253480" y="0"/>
                    <a:pt x="6299200" y="45720"/>
                    <a:pt x="6299200" y="101600"/>
                  </a:cubicBezTo>
                  <a:cubicBezTo>
                    <a:pt x="6299200" y="157480"/>
                    <a:pt x="6253480" y="203200"/>
                    <a:pt x="6197600" y="203200"/>
                  </a:cubicBezTo>
                  <a:cubicBezTo>
                    <a:pt x="6141720" y="203200"/>
                    <a:pt x="6096000" y="157480"/>
                    <a:pt x="6096000" y="101600"/>
                  </a:cubicBezTo>
                  <a:cubicBezTo>
                    <a:pt x="6096000" y="45720"/>
                    <a:pt x="6141720" y="0"/>
                    <a:pt x="6197600" y="0"/>
                  </a:cubicBezTo>
                  <a:close/>
                  <a:moveTo>
                    <a:pt x="6604000" y="0"/>
                  </a:moveTo>
                  <a:cubicBezTo>
                    <a:pt x="6659880" y="0"/>
                    <a:pt x="6705600" y="45720"/>
                    <a:pt x="6705600" y="101600"/>
                  </a:cubicBezTo>
                  <a:cubicBezTo>
                    <a:pt x="6705600" y="157480"/>
                    <a:pt x="6659880" y="203200"/>
                    <a:pt x="6604000" y="203200"/>
                  </a:cubicBezTo>
                  <a:cubicBezTo>
                    <a:pt x="6548120" y="203200"/>
                    <a:pt x="6502400" y="157480"/>
                    <a:pt x="6502400" y="101600"/>
                  </a:cubicBezTo>
                  <a:cubicBezTo>
                    <a:pt x="6502400" y="45720"/>
                    <a:pt x="6548120" y="0"/>
                    <a:pt x="6604000" y="0"/>
                  </a:cubicBezTo>
                  <a:close/>
                  <a:moveTo>
                    <a:pt x="7010400" y="0"/>
                  </a:moveTo>
                  <a:cubicBezTo>
                    <a:pt x="7066280" y="0"/>
                    <a:pt x="7112000" y="45720"/>
                    <a:pt x="7112000" y="101600"/>
                  </a:cubicBezTo>
                  <a:cubicBezTo>
                    <a:pt x="7112000" y="157480"/>
                    <a:pt x="7066280" y="203200"/>
                    <a:pt x="7010400" y="203200"/>
                  </a:cubicBezTo>
                  <a:cubicBezTo>
                    <a:pt x="6954520" y="203200"/>
                    <a:pt x="6908800" y="157480"/>
                    <a:pt x="6908800" y="101600"/>
                  </a:cubicBezTo>
                  <a:cubicBezTo>
                    <a:pt x="6908800" y="45720"/>
                    <a:pt x="6954520" y="0"/>
                    <a:pt x="7010400" y="0"/>
                  </a:cubicBezTo>
                  <a:close/>
                  <a:moveTo>
                    <a:pt x="7416800" y="0"/>
                  </a:moveTo>
                  <a:cubicBezTo>
                    <a:pt x="7472680" y="0"/>
                    <a:pt x="7518400" y="45720"/>
                    <a:pt x="7518400" y="101600"/>
                  </a:cubicBezTo>
                  <a:cubicBezTo>
                    <a:pt x="7518400" y="157480"/>
                    <a:pt x="7472680" y="203200"/>
                    <a:pt x="7416800" y="203200"/>
                  </a:cubicBezTo>
                  <a:cubicBezTo>
                    <a:pt x="7360920" y="203200"/>
                    <a:pt x="7315200" y="157480"/>
                    <a:pt x="7315200" y="101600"/>
                  </a:cubicBezTo>
                  <a:cubicBezTo>
                    <a:pt x="7315200" y="45720"/>
                    <a:pt x="7360920" y="0"/>
                    <a:pt x="7416800" y="0"/>
                  </a:cubicBezTo>
                  <a:close/>
                  <a:moveTo>
                    <a:pt x="7823200" y="0"/>
                  </a:moveTo>
                  <a:cubicBezTo>
                    <a:pt x="7879080" y="0"/>
                    <a:pt x="7924800" y="45720"/>
                    <a:pt x="7924800" y="101600"/>
                  </a:cubicBezTo>
                  <a:cubicBezTo>
                    <a:pt x="7924800" y="157480"/>
                    <a:pt x="7879080" y="203200"/>
                    <a:pt x="7823200" y="203200"/>
                  </a:cubicBezTo>
                  <a:cubicBezTo>
                    <a:pt x="7767320" y="203200"/>
                    <a:pt x="7721600" y="157480"/>
                    <a:pt x="7721600" y="101600"/>
                  </a:cubicBezTo>
                  <a:cubicBezTo>
                    <a:pt x="7721600" y="45720"/>
                    <a:pt x="7767320" y="0"/>
                    <a:pt x="7823200" y="0"/>
                  </a:cubicBezTo>
                  <a:close/>
                  <a:moveTo>
                    <a:pt x="8229600" y="0"/>
                  </a:moveTo>
                  <a:cubicBezTo>
                    <a:pt x="8285480" y="0"/>
                    <a:pt x="8331200" y="45720"/>
                    <a:pt x="8331200" y="101600"/>
                  </a:cubicBezTo>
                  <a:cubicBezTo>
                    <a:pt x="8331200" y="157480"/>
                    <a:pt x="8285480" y="203200"/>
                    <a:pt x="8229600" y="203200"/>
                  </a:cubicBezTo>
                  <a:cubicBezTo>
                    <a:pt x="8173720" y="203200"/>
                    <a:pt x="8128000" y="157480"/>
                    <a:pt x="8128000" y="101600"/>
                  </a:cubicBezTo>
                  <a:cubicBezTo>
                    <a:pt x="8128000" y="45720"/>
                    <a:pt x="8173720" y="0"/>
                    <a:pt x="8229600" y="0"/>
                  </a:cubicBezTo>
                  <a:close/>
                </a:path>
              </a:pathLst>
            </a:custGeom>
            <a:solidFill>
              <a:srgbClr val="FFCC4D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3664240" y="2048067"/>
            <a:ext cx="7827313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5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We are waiting a few minutes to get a chance for everybody to join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664240" y="3173646"/>
            <a:ext cx="7827313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5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If you struggle with quality at your end, consider turning your camera off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24643" y="1054805"/>
            <a:ext cx="2717565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Montserrat Bold"/>
                <a:ea typeface="+mn-ea"/>
                <a:cs typeface="+mn-cs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148904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91744" y="-399461"/>
            <a:ext cx="9211255" cy="1796461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  <a:latin typeface="Comic Sans MS" panose="030F0702030302020204" pitchFamily="66" charset="0"/>
              </a:rPr>
              <a:t>Support for Learning (</a:t>
            </a:r>
            <a:r>
              <a:rPr lang="en-GB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SfL</a:t>
            </a:r>
            <a:r>
              <a:rPr lang="en-GB" b="1" dirty="0">
                <a:solidFill>
                  <a:srgbClr val="7030A0"/>
                </a:solidFill>
                <a:latin typeface="Comic Sans MS" panose="030F0702030302020204" pitchFamily="66" charset="0"/>
              </a:rPr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377" y="2677812"/>
            <a:ext cx="2403336" cy="23889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385" y="1397000"/>
            <a:ext cx="3614807" cy="29935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807" y="1916190"/>
            <a:ext cx="1590955" cy="372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860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91745" y="-399461"/>
            <a:ext cx="7480300" cy="1796461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  <a:latin typeface="Comic Sans MS" panose="030F0702030302020204" pitchFamily="66" charset="0"/>
              </a:rPr>
              <a:t>Information for Staff</a:t>
            </a:r>
          </a:p>
        </p:txBody>
      </p:sp>
      <p:pic>
        <p:nvPicPr>
          <p:cNvPr id="9" name="Picture 8" descr="Image.jpeg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670" y="1194979"/>
            <a:ext cx="4058230" cy="257909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4800" y="2753297"/>
            <a:ext cx="3896066" cy="297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6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2108200" y="133939"/>
            <a:ext cx="7480300" cy="17964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Staff CPD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648" y="927707"/>
            <a:ext cx="3517901" cy="41042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496" y="276360"/>
            <a:ext cx="3073401" cy="35759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1" y="1056178"/>
            <a:ext cx="3149600" cy="36704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500" y="3934537"/>
            <a:ext cx="2438777" cy="283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90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55"/>
            <a:ext cx="12192000" cy="686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91745" y="-399461"/>
            <a:ext cx="7480300" cy="1796461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  <a:latin typeface="Comic Sans MS" panose="030F0702030302020204" pitchFamily="66" charset="0"/>
              </a:rPr>
              <a:t>Neurodiversity Group</a:t>
            </a:r>
          </a:p>
        </p:txBody>
      </p:sp>
      <p:pic>
        <p:nvPicPr>
          <p:cNvPr id="2050" name="Picture 2" descr="Image result for neurodiversity symb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4" y="1209675"/>
            <a:ext cx="3844925" cy="308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 result for parental involvement clip 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128" y="2056220"/>
            <a:ext cx="3266478" cy="330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478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9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349868" y="0"/>
            <a:ext cx="9062073" cy="1854479"/>
          </a:xfrm>
          <a:prstGeom prst="rect">
            <a:avLst/>
          </a:prstGeom>
          <a:solidFill>
            <a:srgbClr val="03989E"/>
          </a:solidFill>
        </p:spPr>
      </p:sp>
      <p:sp>
        <p:nvSpPr>
          <p:cNvPr id="3" name="TextBox 3"/>
          <p:cNvSpPr txBox="1"/>
          <p:nvPr/>
        </p:nvSpPr>
        <p:spPr>
          <a:xfrm>
            <a:off x="7948735" y="1047355"/>
            <a:ext cx="4117015" cy="60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70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Parent Council </a:t>
            </a:r>
          </a:p>
        </p:txBody>
      </p:sp>
      <p:sp>
        <p:nvSpPr>
          <p:cNvPr id="4" name="AutoShape 4"/>
          <p:cNvSpPr/>
          <p:nvPr/>
        </p:nvSpPr>
        <p:spPr>
          <a:xfrm>
            <a:off x="3349868" y="1854479"/>
            <a:ext cx="8842133" cy="5003521"/>
          </a:xfrm>
          <a:prstGeom prst="rect">
            <a:avLst/>
          </a:prstGeom>
          <a:solidFill>
            <a:srgbClr val="EEF8EB"/>
          </a:solidFill>
        </p:spPr>
      </p:sp>
      <p:sp>
        <p:nvSpPr>
          <p:cNvPr id="5" name="TextBox 5"/>
          <p:cNvSpPr txBox="1"/>
          <p:nvPr/>
        </p:nvSpPr>
        <p:spPr>
          <a:xfrm>
            <a:off x="3664240" y="4412580"/>
            <a:ext cx="7827313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To ask a question / contribute, please</a:t>
            </a:r>
          </a:p>
          <a:p>
            <a:pPr marL="345457" marR="0" lvl="1" indent="-172729" algn="l" defTabSz="609630" rtl="0" eaLnBrk="1" fontAlgn="auto" latinLnBrk="0" hangingPunct="1">
              <a:lnSpc>
                <a:spcPts val="2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Raise your hand - you'll be invited to unmute &amp; speak</a:t>
            </a:r>
          </a:p>
          <a:p>
            <a:pPr marL="345457" marR="0" lvl="1" indent="-172729" algn="l" defTabSz="609630" rtl="0" eaLnBrk="1" fontAlgn="auto" latinLnBrk="0" hangingPunct="1">
              <a:lnSpc>
                <a:spcPts val="2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Use the chat function</a:t>
            </a:r>
          </a:p>
          <a:p>
            <a:pPr marL="0" marR="0" lvl="0" indent="0" algn="l" defTabSz="609630" rtl="0" eaLnBrk="1" fontAlgn="auto" latinLnBrk="0" hangingPunct="1">
              <a:lnSpc>
                <a:spcPts val="2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 Bold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ts val="243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In rare cases, the 2 options above are not available, in which case please drop an email to phspc@outlook.com with your question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50162" y="204214"/>
            <a:ext cx="4876800" cy="112609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197962" y="1664844"/>
            <a:ext cx="957201" cy="95720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971410" y="3485651"/>
            <a:ext cx="655292" cy="61160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971410" y="2326739"/>
            <a:ext cx="606486" cy="62981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155163" y="4660648"/>
            <a:ext cx="593579" cy="63754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306457" y="4660648"/>
            <a:ext cx="593073" cy="61160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735834" y="3485651"/>
            <a:ext cx="714053" cy="63754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735834" y="2326739"/>
            <a:ext cx="602429" cy="62981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79335" y="1879879"/>
            <a:ext cx="3083539" cy="4039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Welcom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e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Support for Learning and Neurodiversity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Pupil support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Learning and Teaching update</a:t>
            </a: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Open Forum S2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Headteacher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 update &amp; Q&amp;A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678887" y="2526668"/>
            <a:ext cx="5358161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5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Please put yourself on mute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770934" y="2479435"/>
            <a:ext cx="849097" cy="30258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770934" y="3555537"/>
            <a:ext cx="849097" cy="302587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>
            <a:off x="79335" y="1330311"/>
            <a:ext cx="3242208" cy="286604"/>
            <a:chOff x="0" y="0"/>
            <a:chExt cx="9194800" cy="812800"/>
          </a:xfrm>
        </p:grpSpPr>
        <p:sp>
          <p:nvSpPr>
            <p:cNvPr id="19" name="Freeform 19"/>
            <p:cNvSpPr/>
            <p:nvPr/>
          </p:nvSpPr>
          <p:spPr>
            <a:xfrm>
              <a:off x="457200" y="304800"/>
              <a:ext cx="8331200" cy="203200"/>
            </a:xfrm>
            <a:custGeom>
              <a:avLst/>
              <a:gdLst/>
              <a:ahLst/>
              <a:cxnLst/>
              <a:rect l="l" t="t" r="r" b="b"/>
              <a:pathLst>
                <a:path w="8331200" h="203200">
                  <a:moveTo>
                    <a:pt x="101600" y="0"/>
                  </a:moveTo>
                  <a:cubicBezTo>
                    <a:pt x="157480" y="0"/>
                    <a:pt x="203200" y="45720"/>
                    <a:pt x="203200" y="101600"/>
                  </a:cubicBezTo>
                  <a:cubicBezTo>
                    <a:pt x="203200" y="157480"/>
                    <a:pt x="157480" y="203200"/>
                    <a:pt x="101600" y="203200"/>
                  </a:cubicBezTo>
                  <a:cubicBezTo>
                    <a:pt x="45720" y="203200"/>
                    <a:pt x="0" y="157480"/>
                    <a:pt x="0" y="101600"/>
                  </a:cubicBezTo>
                  <a:cubicBezTo>
                    <a:pt x="0" y="45720"/>
                    <a:pt x="45720" y="0"/>
                    <a:pt x="101600" y="0"/>
                  </a:cubicBezTo>
                  <a:close/>
                  <a:moveTo>
                    <a:pt x="508000" y="0"/>
                  </a:moveTo>
                  <a:cubicBezTo>
                    <a:pt x="563880" y="0"/>
                    <a:pt x="609600" y="45720"/>
                    <a:pt x="609600" y="101600"/>
                  </a:cubicBezTo>
                  <a:cubicBezTo>
                    <a:pt x="609600" y="157480"/>
                    <a:pt x="563880" y="203200"/>
                    <a:pt x="508000" y="203200"/>
                  </a:cubicBezTo>
                  <a:cubicBezTo>
                    <a:pt x="452120" y="203200"/>
                    <a:pt x="406400" y="157480"/>
                    <a:pt x="406400" y="101600"/>
                  </a:cubicBezTo>
                  <a:cubicBezTo>
                    <a:pt x="406400" y="45720"/>
                    <a:pt x="452120" y="0"/>
                    <a:pt x="508000" y="0"/>
                  </a:cubicBezTo>
                  <a:close/>
                  <a:moveTo>
                    <a:pt x="914400" y="0"/>
                  </a:moveTo>
                  <a:cubicBezTo>
                    <a:pt x="970280" y="0"/>
                    <a:pt x="1016000" y="45720"/>
                    <a:pt x="1016000" y="101600"/>
                  </a:cubicBezTo>
                  <a:cubicBezTo>
                    <a:pt x="1016000" y="157480"/>
                    <a:pt x="970280" y="203200"/>
                    <a:pt x="914400" y="203200"/>
                  </a:cubicBezTo>
                  <a:cubicBezTo>
                    <a:pt x="858520" y="203200"/>
                    <a:pt x="812800" y="157480"/>
                    <a:pt x="812800" y="101600"/>
                  </a:cubicBezTo>
                  <a:cubicBezTo>
                    <a:pt x="812800" y="45720"/>
                    <a:pt x="858520" y="0"/>
                    <a:pt x="914400" y="0"/>
                  </a:cubicBezTo>
                  <a:close/>
                  <a:moveTo>
                    <a:pt x="1320800" y="0"/>
                  </a:moveTo>
                  <a:cubicBezTo>
                    <a:pt x="1376680" y="0"/>
                    <a:pt x="1422400" y="45720"/>
                    <a:pt x="1422400" y="101600"/>
                  </a:cubicBezTo>
                  <a:cubicBezTo>
                    <a:pt x="1422400" y="157480"/>
                    <a:pt x="1376680" y="203200"/>
                    <a:pt x="1320800" y="203200"/>
                  </a:cubicBezTo>
                  <a:cubicBezTo>
                    <a:pt x="1264920" y="203200"/>
                    <a:pt x="1219200" y="157480"/>
                    <a:pt x="1219200" y="101600"/>
                  </a:cubicBezTo>
                  <a:cubicBezTo>
                    <a:pt x="1219200" y="45720"/>
                    <a:pt x="1264920" y="0"/>
                    <a:pt x="1320800" y="0"/>
                  </a:cubicBezTo>
                  <a:close/>
                  <a:moveTo>
                    <a:pt x="1727200" y="0"/>
                  </a:moveTo>
                  <a:cubicBezTo>
                    <a:pt x="1783080" y="0"/>
                    <a:pt x="1828800" y="45720"/>
                    <a:pt x="1828800" y="101600"/>
                  </a:cubicBezTo>
                  <a:cubicBezTo>
                    <a:pt x="1828800" y="157480"/>
                    <a:pt x="1783080" y="203200"/>
                    <a:pt x="1727200" y="203200"/>
                  </a:cubicBezTo>
                  <a:cubicBezTo>
                    <a:pt x="1671320" y="203200"/>
                    <a:pt x="1625600" y="157480"/>
                    <a:pt x="1625600" y="101600"/>
                  </a:cubicBezTo>
                  <a:cubicBezTo>
                    <a:pt x="1625600" y="45720"/>
                    <a:pt x="1671320" y="0"/>
                    <a:pt x="1727200" y="0"/>
                  </a:cubicBezTo>
                  <a:close/>
                  <a:moveTo>
                    <a:pt x="2133600" y="0"/>
                  </a:moveTo>
                  <a:cubicBezTo>
                    <a:pt x="2189480" y="0"/>
                    <a:pt x="2235200" y="45720"/>
                    <a:pt x="2235200" y="101600"/>
                  </a:cubicBezTo>
                  <a:cubicBezTo>
                    <a:pt x="2235200" y="157480"/>
                    <a:pt x="2189480" y="203200"/>
                    <a:pt x="2133600" y="203200"/>
                  </a:cubicBezTo>
                  <a:cubicBezTo>
                    <a:pt x="2077720" y="203200"/>
                    <a:pt x="2032000" y="157480"/>
                    <a:pt x="2032000" y="101600"/>
                  </a:cubicBezTo>
                  <a:cubicBezTo>
                    <a:pt x="2032000" y="45720"/>
                    <a:pt x="2077720" y="0"/>
                    <a:pt x="2133600" y="0"/>
                  </a:cubicBezTo>
                  <a:close/>
                  <a:moveTo>
                    <a:pt x="2540000" y="0"/>
                  </a:moveTo>
                  <a:cubicBezTo>
                    <a:pt x="2595880" y="0"/>
                    <a:pt x="2641600" y="45720"/>
                    <a:pt x="2641600" y="101600"/>
                  </a:cubicBezTo>
                  <a:cubicBezTo>
                    <a:pt x="2641600" y="157480"/>
                    <a:pt x="2595880" y="203200"/>
                    <a:pt x="2540000" y="203200"/>
                  </a:cubicBezTo>
                  <a:cubicBezTo>
                    <a:pt x="2484120" y="203200"/>
                    <a:pt x="2438400" y="157480"/>
                    <a:pt x="2438400" y="101600"/>
                  </a:cubicBezTo>
                  <a:cubicBezTo>
                    <a:pt x="2438400" y="45720"/>
                    <a:pt x="2484120" y="0"/>
                    <a:pt x="2540000" y="0"/>
                  </a:cubicBezTo>
                  <a:close/>
                  <a:moveTo>
                    <a:pt x="2946400" y="0"/>
                  </a:moveTo>
                  <a:cubicBezTo>
                    <a:pt x="3002280" y="0"/>
                    <a:pt x="3048000" y="45720"/>
                    <a:pt x="3048000" y="101600"/>
                  </a:cubicBezTo>
                  <a:cubicBezTo>
                    <a:pt x="3048000" y="157480"/>
                    <a:pt x="3002280" y="203200"/>
                    <a:pt x="2946400" y="203200"/>
                  </a:cubicBezTo>
                  <a:cubicBezTo>
                    <a:pt x="2890520" y="203200"/>
                    <a:pt x="2844800" y="157480"/>
                    <a:pt x="2844800" y="101600"/>
                  </a:cubicBezTo>
                  <a:cubicBezTo>
                    <a:pt x="2844800" y="45720"/>
                    <a:pt x="2890520" y="0"/>
                    <a:pt x="2946400" y="0"/>
                  </a:cubicBezTo>
                  <a:close/>
                  <a:moveTo>
                    <a:pt x="3352800" y="0"/>
                  </a:moveTo>
                  <a:cubicBezTo>
                    <a:pt x="3408680" y="0"/>
                    <a:pt x="3454400" y="45720"/>
                    <a:pt x="3454400" y="101600"/>
                  </a:cubicBezTo>
                  <a:cubicBezTo>
                    <a:pt x="3454400" y="157480"/>
                    <a:pt x="3408680" y="203200"/>
                    <a:pt x="3352800" y="203200"/>
                  </a:cubicBezTo>
                  <a:cubicBezTo>
                    <a:pt x="3296920" y="203200"/>
                    <a:pt x="3251200" y="157480"/>
                    <a:pt x="3251200" y="101600"/>
                  </a:cubicBezTo>
                  <a:cubicBezTo>
                    <a:pt x="3251200" y="45720"/>
                    <a:pt x="3296920" y="0"/>
                    <a:pt x="3352800" y="0"/>
                  </a:cubicBezTo>
                  <a:close/>
                  <a:moveTo>
                    <a:pt x="3759200" y="0"/>
                  </a:moveTo>
                  <a:cubicBezTo>
                    <a:pt x="3815080" y="0"/>
                    <a:pt x="3860800" y="45720"/>
                    <a:pt x="3860800" y="101600"/>
                  </a:cubicBezTo>
                  <a:cubicBezTo>
                    <a:pt x="3860800" y="157480"/>
                    <a:pt x="3815080" y="203200"/>
                    <a:pt x="3759200" y="203200"/>
                  </a:cubicBezTo>
                  <a:cubicBezTo>
                    <a:pt x="3703320" y="203200"/>
                    <a:pt x="3657600" y="157480"/>
                    <a:pt x="3657600" y="101600"/>
                  </a:cubicBezTo>
                  <a:cubicBezTo>
                    <a:pt x="3657600" y="45720"/>
                    <a:pt x="3703320" y="0"/>
                    <a:pt x="3759200" y="0"/>
                  </a:cubicBezTo>
                  <a:close/>
                  <a:moveTo>
                    <a:pt x="4165600" y="0"/>
                  </a:moveTo>
                  <a:cubicBezTo>
                    <a:pt x="4221480" y="0"/>
                    <a:pt x="4267200" y="45720"/>
                    <a:pt x="4267200" y="101600"/>
                  </a:cubicBezTo>
                  <a:cubicBezTo>
                    <a:pt x="4267200" y="157480"/>
                    <a:pt x="4221480" y="203200"/>
                    <a:pt x="4165600" y="203200"/>
                  </a:cubicBezTo>
                  <a:cubicBezTo>
                    <a:pt x="4109720" y="203200"/>
                    <a:pt x="4064000" y="157480"/>
                    <a:pt x="4064000" y="101600"/>
                  </a:cubicBezTo>
                  <a:cubicBezTo>
                    <a:pt x="4064000" y="45720"/>
                    <a:pt x="4109720" y="0"/>
                    <a:pt x="4165600" y="0"/>
                  </a:cubicBezTo>
                  <a:close/>
                  <a:moveTo>
                    <a:pt x="4572000" y="0"/>
                  </a:moveTo>
                  <a:cubicBezTo>
                    <a:pt x="4627880" y="0"/>
                    <a:pt x="4673600" y="45720"/>
                    <a:pt x="4673600" y="101600"/>
                  </a:cubicBezTo>
                  <a:cubicBezTo>
                    <a:pt x="4673600" y="157480"/>
                    <a:pt x="4627880" y="203200"/>
                    <a:pt x="4572000" y="203200"/>
                  </a:cubicBezTo>
                  <a:cubicBezTo>
                    <a:pt x="4516120" y="203200"/>
                    <a:pt x="4470400" y="157480"/>
                    <a:pt x="4470400" y="101600"/>
                  </a:cubicBezTo>
                  <a:cubicBezTo>
                    <a:pt x="4470400" y="45720"/>
                    <a:pt x="4516120" y="0"/>
                    <a:pt x="4572000" y="0"/>
                  </a:cubicBezTo>
                  <a:close/>
                  <a:moveTo>
                    <a:pt x="4978400" y="0"/>
                  </a:moveTo>
                  <a:cubicBezTo>
                    <a:pt x="5034280" y="0"/>
                    <a:pt x="5080000" y="45720"/>
                    <a:pt x="5080000" y="101600"/>
                  </a:cubicBezTo>
                  <a:cubicBezTo>
                    <a:pt x="5080000" y="157480"/>
                    <a:pt x="5034280" y="203200"/>
                    <a:pt x="4978400" y="203200"/>
                  </a:cubicBezTo>
                  <a:cubicBezTo>
                    <a:pt x="4922520" y="203200"/>
                    <a:pt x="4876800" y="157480"/>
                    <a:pt x="4876800" y="101600"/>
                  </a:cubicBezTo>
                  <a:cubicBezTo>
                    <a:pt x="4876800" y="45720"/>
                    <a:pt x="4922520" y="0"/>
                    <a:pt x="4978400" y="0"/>
                  </a:cubicBezTo>
                  <a:close/>
                  <a:moveTo>
                    <a:pt x="5384800" y="0"/>
                  </a:moveTo>
                  <a:cubicBezTo>
                    <a:pt x="5440680" y="0"/>
                    <a:pt x="5486400" y="45720"/>
                    <a:pt x="5486400" y="101600"/>
                  </a:cubicBezTo>
                  <a:cubicBezTo>
                    <a:pt x="5486400" y="157480"/>
                    <a:pt x="5440680" y="203200"/>
                    <a:pt x="5384800" y="203200"/>
                  </a:cubicBezTo>
                  <a:cubicBezTo>
                    <a:pt x="5328920" y="203200"/>
                    <a:pt x="5283200" y="157480"/>
                    <a:pt x="5283200" y="101600"/>
                  </a:cubicBezTo>
                  <a:cubicBezTo>
                    <a:pt x="5283200" y="45720"/>
                    <a:pt x="5328920" y="0"/>
                    <a:pt x="5384800" y="0"/>
                  </a:cubicBezTo>
                  <a:close/>
                  <a:moveTo>
                    <a:pt x="5791200" y="0"/>
                  </a:moveTo>
                  <a:cubicBezTo>
                    <a:pt x="5847080" y="0"/>
                    <a:pt x="5892800" y="45720"/>
                    <a:pt x="5892800" y="101600"/>
                  </a:cubicBezTo>
                  <a:cubicBezTo>
                    <a:pt x="5892800" y="157480"/>
                    <a:pt x="5847080" y="203200"/>
                    <a:pt x="5791200" y="203200"/>
                  </a:cubicBezTo>
                  <a:cubicBezTo>
                    <a:pt x="5735320" y="203200"/>
                    <a:pt x="5689600" y="157480"/>
                    <a:pt x="5689600" y="101600"/>
                  </a:cubicBezTo>
                  <a:cubicBezTo>
                    <a:pt x="5689600" y="45720"/>
                    <a:pt x="5735320" y="0"/>
                    <a:pt x="5791200" y="0"/>
                  </a:cubicBezTo>
                  <a:close/>
                  <a:moveTo>
                    <a:pt x="6197600" y="0"/>
                  </a:moveTo>
                  <a:cubicBezTo>
                    <a:pt x="6253480" y="0"/>
                    <a:pt x="6299200" y="45720"/>
                    <a:pt x="6299200" y="101600"/>
                  </a:cubicBezTo>
                  <a:cubicBezTo>
                    <a:pt x="6299200" y="157480"/>
                    <a:pt x="6253480" y="203200"/>
                    <a:pt x="6197600" y="203200"/>
                  </a:cubicBezTo>
                  <a:cubicBezTo>
                    <a:pt x="6141720" y="203200"/>
                    <a:pt x="6096000" y="157480"/>
                    <a:pt x="6096000" y="101600"/>
                  </a:cubicBezTo>
                  <a:cubicBezTo>
                    <a:pt x="6096000" y="45720"/>
                    <a:pt x="6141720" y="0"/>
                    <a:pt x="6197600" y="0"/>
                  </a:cubicBezTo>
                  <a:close/>
                  <a:moveTo>
                    <a:pt x="6604000" y="0"/>
                  </a:moveTo>
                  <a:cubicBezTo>
                    <a:pt x="6659880" y="0"/>
                    <a:pt x="6705600" y="45720"/>
                    <a:pt x="6705600" y="101600"/>
                  </a:cubicBezTo>
                  <a:cubicBezTo>
                    <a:pt x="6705600" y="157480"/>
                    <a:pt x="6659880" y="203200"/>
                    <a:pt x="6604000" y="203200"/>
                  </a:cubicBezTo>
                  <a:cubicBezTo>
                    <a:pt x="6548120" y="203200"/>
                    <a:pt x="6502400" y="157480"/>
                    <a:pt x="6502400" y="101600"/>
                  </a:cubicBezTo>
                  <a:cubicBezTo>
                    <a:pt x="6502400" y="45720"/>
                    <a:pt x="6548120" y="0"/>
                    <a:pt x="6604000" y="0"/>
                  </a:cubicBezTo>
                  <a:close/>
                  <a:moveTo>
                    <a:pt x="7010400" y="0"/>
                  </a:moveTo>
                  <a:cubicBezTo>
                    <a:pt x="7066280" y="0"/>
                    <a:pt x="7112000" y="45720"/>
                    <a:pt x="7112000" y="101600"/>
                  </a:cubicBezTo>
                  <a:cubicBezTo>
                    <a:pt x="7112000" y="157480"/>
                    <a:pt x="7066280" y="203200"/>
                    <a:pt x="7010400" y="203200"/>
                  </a:cubicBezTo>
                  <a:cubicBezTo>
                    <a:pt x="6954520" y="203200"/>
                    <a:pt x="6908800" y="157480"/>
                    <a:pt x="6908800" y="101600"/>
                  </a:cubicBezTo>
                  <a:cubicBezTo>
                    <a:pt x="6908800" y="45720"/>
                    <a:pt x="6954520" y="0"/>
                    <a:pt x="7010400" y="0"/>
                  </a:cubicBezTo>
                  <a:close/>
                  <a:moveTo>
                    <a:pt x="7416800" y="0"/>
                  </a:moveTo>
                  <a:cubicBezTo>
                    <a:pt x="7472680" y="0"/>
                    <a:pt x="7518400" y="45720"/>
                    <a:pt x="7518400" y="101600"/>
                  </a:cubicBezTo>
                  <a:cubicBezTo>
                    <a:pt x="7518400" y="157480"/>
                    <a:pt x="7472680" y="203200"/>
                    <a:pt x="7416800" y="203200"/>
                  </a:cubicBezTo>
                  <a:cubicBezTo>
                    <a:pt x="7360920" y="203200"/>
                    <a:pt x="7315200" y="157480"/>
                    <a:pt x="7315200" y="101600"/>
                  </a:cubicBezTo>
                  <a:cubicBezTo>
                    <a:pt x="7315200" y="45720"/>
                    <a:pt x="7360920" y="0"/>
                    <a:pt x="7416800" y="0"/>
                  </a:cubicBezTo>
                  <a:close/>
                  <a:moveTo>
                    <a:pt x="7823200" y="0"/>
                  </a:moveTo>
                  <a:cubicBezTo>
                    <a:pt x="7879080" y="0"/>
                    <a:pt x="7924800" y="45720"/>
                    <a:pt x="7924800" y="101600"/>
                  </a:cubicBezTo>
                  <a:cubicBezTo>
                    <a:pt x="7924800" y="157480"/>
                    <a:pt x="7879080" y="203200"/>
                    <a:pt x="7823200" y="203200"/>
                  </a:cubicBezTo>
                  <a:cubicBezTo>
                    <a:pt x="7767320" y="203200"/>
                    <a:pt x="7721600" y="157480"/>
                    <a:pt x="7721600" y="101600"/>
                  </a:cubicBezTo>
                  <a:cubicBezTo>
                    <a:pt x="7721600" y="45720"/>
                    <a:pt x="7767320" y="0"/>
                    <a:pt x="7823200" y="0"/>
                  </a:cubicBezTo>
                  <a:close/>
                  <a:moveTo>
                    <a:pt x="8229600" y="0"/>
                  </a:moveTo>
                  <a:cubicBezTo>
                    <a:pt x="8285480" y="0"/>
                    <a:pt x="8331200" y="45720"/>
                    <a:pt x="8331200" y="101600"/>
                  </a:cubicBezTo>
                  <a:cubicBezTo>
                    <a:pt x="8331200" y="157480"/>
                    <a:pt x="8285480" y="203200"/>
                    <a:pt x="8229600" y="203200"/>
                  </a:cubicBezTo>
                  <a:cubicBezTo>
                    <a:pt x="8173720" y="203200"/>
                    <a:pt x="8128000" y="157480"/>
                    <a:pt x="8128000" y="101600"/>
                  </a:cubicBezTo>
                  <a:cubicBezTo>
                    <a:pt x="8128000" y="45720"/>
                    <a:pt x="8173720" y="0"/>
                    <a:pt x="8229600" y="0"/>
                  </a:cubicBezTo>
                  <a:close/>
                </a:path>
              </a:pathLst>
            </a:custGeom>
            <a:solidFill>
              <a:srgbClr val="FFCC4D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3664240" y="2048067"/>
            <a:ext cx="7827313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5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We are waiting a few minutes to get a chance for everybody to join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664240" y="3173646"/>
            <a:ext cx="7827313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5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If you struggle with quality at your end, consider turning your camera off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24643" y="1054805"/>
            <a:ext cx="2717565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Montserrat Bold"/>
                <a:ea typeface="+mn-ea"/>
                <a:cs typeface="+mn-cs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720989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Sip priority 2 - Ensuring the highest quality of Personalised Support and inclusion for all learners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699" y="3811978"/>
            <a:ext cx="4116532" cy="17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83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Presentation focus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rationale behind the plan to re-structure Pupil Support and the journey so far</a:t>
            </a:r>
          </a:p>
          <a:p>
            <a:r>
              <a:rPr lang="en-GB" dirty="0"/>
              <a:t>Becoming a more nurturing school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7087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rationale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Support system no longer fit for purpose</a:t>
            </a:r>
          </a:p>
          <a:p>
            <a:r>
              <a:rPr lang="en-GB" dirty="0"/>
              <a:t>Pastoral caseloads of 250+ mean that we are not meeting the needs of all young people (or the universal entitlement)</a:t>
            </a:r>
          </a:p>
          <a:p>
            <a:r>
              <a:rPr lang="en-GB" dirty="0"/>
              <a:t>5 Pastoral PTs and 3 Houses </a:t>
            </a:r>
          </a:p>
          <a:p>
            <a:r>
              <a:rPr lang="en-GB" dirty="0"/>
              <a:t>Not enough emphasis on tracking and monitoring and attainment</a:t>
            </a:r>
          </a:p>
          <a:p>
            <a:r>
              <a:rPr lang="en-GB" dirty="0"/>
              <a:t>Pastoral and </a:t>
            </a:r>
            <a:r>
              <a:rPr lang="en-GB" dirty="0" err="1"/>
              <a:t>SfL</a:t>
            </a:r>
            <a:r>
              <a:rPr lang="en-GB" dirty="0"/>
              <a:t> need to be one support service</a:t>
            </a:r>
          </a:p>
          <a:p>
            <a:r>
              <a:rPr lang="en-GB" dirty="0"/>
              <a:t>Need to come up with a system which supports all and create capacity in order to do so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335" y="5058887"/>
            <a:ext cx="4116532" cy="17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21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SIP TASK 1 - Refine and agree a new structure for and approach to Pastoral Support with key stakeholders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Looking outward task – </a:t>
            </a:r>
            <a:r>
              <a:rPr lang="en-GB" dirty="0" err="1"/>
              <a:t>Lasswade</a:t>
            </a:r>
            <a:r>
              <a:rPr lang="en-GB" dirty="0"/>
              <a:t> HS, </a:t>
            </a:r>
            <a:r>
              <a:rPr lang="en-GB" dirty="0" err="1"/>
              <a:t>Larbert</a:t>
            </a:r>
            <a:r>
              <a:rPr lang="en-GB" dirty="0"/>
              <a:t> HS, Graeme HS, </a:t>
            </a:r>
            <a:r>
              <a:rPr lang="en-GB" dirty="0" err="1"/>
              <a:t>Waid</a:t>
            </a:r>
            <a:r>
              <a:rPr lang="en-GB" dirty="0"/>
              <a:t> Academy, West Calder HS</a:t>
            </a:r>
          </a:p>
          <a:p>
            <a:r>
              <a:rPr lang="en-GB" dirty="0"/>
              <a:t>Role of Additional Needs Assistant</a:t>
            </a:r>
          </a:p>
          <a:p>
            <a:r>
              <a:rPr lang="en-GB" dirty="0"/>
              <a:t>Pupil Support faculty</a:t>
            </a:r>
          </a:p>
          <a:p>
            <a:r>
              <a:rPr lang="en-GB" dirty="0"/>
              <a:t>Increased staffing</a:t>
            </a:r>
          </a:p>
          <a:p>
            <a:r>
              <a:rPr lang="en-GB" dirty="0"/>
              <a:t>Focus on attainment</a:t>
            </a:r>
          </a:p>
          <a:p>
            <a:r>
              <a:rPr lang="en-GB" dirty="0"/>
              <a:t>Teachers lead interventions leading to qualifications, assistants lead interventions to improve relationships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203" y="5058888"/>
            <a:ext cx="4200604" cy="169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81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Sip task 1 (continued) - Refine and agree a new structure for and approach to Pastoral Support with key stakeholders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047" y="2180496"/>
            <a:ext cx="11029615" cy="3678303"/>
          </a:xfrm>
        </p:spPr>
        <p:txBody>
          <a:bodyPr/>
          <a:lstStyle/>
          <a:p>
            <a:r>
              <a:rPr lang="en-GB" dirty="0"/>
              <a:t>PHS proposal – Plan A, Plan B and Plan C!</a:t>
            </a:r>
          </a:p>
          <a:p>
            <a:r>
              <a:rPr lang="en-GB" dirty="0"/>
              <a:t>SBC Pupil Support Review</a:t>
            </a:r>
          </a:p>
          <a:p>
            <a:r>
              <a:rPr lang="en-GB" dirty="0"/>
              <a:t>PHS Fire</a:t>
            </a:r>
          </a:p>
          <a:p>
            <a:r>
              <a:rPr lang="en-GB" dirty="0"/>
              <a:t>Covid-19</a:t>
            </a:r>
          </a:p>
          <a:p>
            <a:r>
              <a:rPr lang="en-GB" dirty="0"/>
              <a:t>SBC ASN Review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831" y="2582732"/>
            <a:ext cx="2850077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89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SIP task 3 - Pilot new approaches detailed in the vision this session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Appointment of three temporary Pupil Support Assistants (one per House) – January 2021</a:t>
            </a:r>
          </a:p>
          <a:p>
            <a:r>
              <a:rPr lang="en-GB" dirty="0"/>
              <a:t>Attendance</a:t>
            </a:r>
          </a:p>
          <a:p>
            <a:r>
              <a:rPr lang="en-GB" dirty="0"/>
              <a:t>Low level pastoral matters</a:t>
            </a:r>
          </a:p>
          <a:p>
            <a:r>
              <a:rPr lang="en-GB" dirty="0"/>
              <a:t>Restorative approaches</a:t>
            </a:r>
          </a:p>
          <a:p>
            <a:r>
              <a:rPr lang="en-GB" dirty="0"/>
              <a:t>‘Triage’ referrals to Pastoral PTs</a:t>
            </a:r>
          </a:p>
          <a:p>
            <a:r>
              <a:rPr lang="en-GB" dirty="0"/>
              <a:t>Pilot to be reviewed in May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089" y="3402281"/>
            <a:ext cx="4227616" cy="345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099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SIP </a:t>
            </a:r>
            <a:r>
              <a:rPr lang="en-GB" dirty="0" err="1"/>
              <a:t>tASK</a:t>
            </a:r>
            <a:r>
              <a:rPr lang="en-GB" dirty="0"/>
              <a:t> 5 - Fully engage with SBC’s Nurture programme for the session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200" dirty="0"/>
              <a:t>“At the heart of nurture is a focus on wellbeing and relationships and a drive to support the growth and development of children and young people”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Applying Nurture as a Whole School Approach – Education Scotland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274" y="4019647"/>
            <a:ext cx="3826533" cy="265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912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Nurture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2053058"/>
          </a:xfrm>
        </p:spPr>
        <p:txBody>
          <a:bodyPr>
            <a:normAutofit/>
          </a:bodyPr>
          <a:lstStyle/>
          <a:p>
            <a:r>
              <a:rPr lang="en-GB" dirty="0"/>
              <a:t>SBC Priority 1 – All staff will become inclusive practitioners and will understand their personal responsibility to deliver inclusive and nurturing education across SBC  </a:t>
            </a:r>
          </a:p>
          <a:p>
            <a:r>
              <a:rPr lang="en-GB" dirty="0"/>
              <a:t>Nurturing Approaches – principles will be embedded in all schools and settings over the next 3 years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70" y="3704916"/>
            <a:ext cx="4158344" cy="297155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766957" y="3704916"/>
            <a:ext cx="3790207" cy="2971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“In our sight, in our minds, in our actions and being heard.”</a:t>
            </a:r>
          </a:p>
        </p:txBody>
      </p:sp>
    </p:spTree>
    <p:extLst>
      <p:ext uri="{BB962C8B-B14F-4D97-AF65-F5344CB8AC3E}">
        <p14:creationId xmlns:p14="http://schemas.microsoft.com/office/powerpoint/2010/main" val="2226873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nurture?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432" y="2180496"/>
            <a:ext cx="4726380" cy="36783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00" y="2180496"/>
            <a:ext cx="5297537" cy="367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473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a nurturing approach?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3" y="2180496"/>
            <a:ext cx="6193680" cy="3678303"/>
          </a:xfrm>
        </p:spPr>
        <p:txBody>
          <a:bodyPr>
            <a:normAutofit/>
          </a:bodyPr>
          <a:lstStyle/>
          <a:p>
            <a:r>
              <a:rPr lang="en-GB" dirty="0"/>
              <a:t>Six core principles</a:t>
            </a:r>
          </a:p>
          <a:p>
            <a:r>
              <a:rPr lang="en-GB" dirty="0"/>
              <a:t>Positive relationships within school are central to learning and wellbeing</a:t>
            </a:r>
          </a:p>
          <a:p>
            <a:r>
              <a:rPr lang="en-GB" dirty="0"/>
              <a:t>Based on attachment theory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09163" y="2006255"/>
            <a:ext cx="193963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Learning is understood developmentally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536872" y="3097907"/>
            <a:ext cx="1911927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Environment offers a Safe Base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36872" y="4189559"/>
            <a:ext cx="193963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Nurture is important for wellbeing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536873" y="5281211"/>
            <a:ext cx="193963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Language is a vital means of communication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712035" y="2006255"/>
            <a:ext cx="1801091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All behaviour is communication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712035" y="3097907"/>
            <a:ext cx="1898773" cy="10916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Transitions are important in young people’s lives</a:t>
            </a:r>
          </a:p>
        </p:txBody>
      </p:sp>
    </p:spTree>
    <p:extLst>
      <p:ext uri="{BB962C8B-B14F-4D97-AF65-F5344CB8AC3E}">
        <p14:creationId xmlns:p14="http://schemas.microsoft.com/office/powerpoint/2010/main" val="64160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Nurture roll 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Phase 1 – initial Nurture training, November inset</a:t>
            </a:r>
          </a:p>
          <a:p>
            <a:r>
              <a:rPr lang="en-GB" dirty="0"/>
              <a:t>Phase 2 – completion of readiness questionnaire and self-evaluation toolkit</a:t>
            </a:r>
          </a:p>
          <a:p>
            <a:r>
              <a:rPr lang="en-GB" dirty="0"/>
              <a:t>Phase 3 - all secondary schools will have an identified Nurture Base</a:t>
            </a:r>
          </a:p>
        </p:txBody>
      </p:sp>
    </p:spTree>
    <p:extLst>
      <p:ext uri="{BB962C8B-B14F-4D97-AF65-F5344CB8AC3E}">
        <p14:creationId xmlns:p14="http://schemas.microsoft.com/office/powerpoint/2010/main" val="2636326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store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 Store is a bridge between home and school offering</a:t>
            </a:r>
          </a:p>
          <a:p>
            <a:pPr marL="0" indent="0">
              <a:buNone/>
            </a:pPr>
            <a:r>
              <a:rPr lang="en-GB" dirty="0"/>
              <a:t>nurture based support for young people.   It focuses on social and </a:t>
            </a:r>
          </a:p>
          <a:p>
            <a:pPr marL="0" indent="0">
              <a:buNone/>
            </a:pPr>
            <a:r>
              <a:rPr lang="en-GB" dirty="0"/>
              <a:t>emotional development and links with the wider school.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A picture containing ground, outdoor, brick, stone&#10;&#10;Description automatically generated">
            <a:extLst>
              <a:ext uri="{FF2B5EF4-FFF2-40B4-BE49-F238E27FC236}">
                <a16:creationId xmlns:a16="http://schemas.microsoft.com/office/drawing/2014/main" id="{590A9636-D674-124B-A148-AC8AA7147B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8" r="25390" b="1"/>
          <a:stretch/>
        </p:blipFill>
        <p:spPr>
          <a:xfrm>
            <a:off x="7494140" y="1947554"/>
            <a:ext cx="4116667" cy="47807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1629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store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Old janitor’s house</a:t>
            </a:r>
          </a:p>
          <a:p>
            <a:r>
              <a:rPr lang="en-GB" dirty="0"/>
              <a:t>Upstairs</a:t>
            </a:r>
          </a:p>
          <a:p>
            <a:r>
              <a:rPr lang="en-GB" dirty="0"/>
              <a:t>Downstairs</a:t>
            </a:r>
          </a:p>
          <a:p>
            <a:r>
              <a:rPr lang="en-GB" dirty="0"/>
              <a:t>Outside</a:t>
            </a:r>
          </a:p>
          <a:p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6311735" y="2006930"/>
            <a:ext cx="4696691" cy="17694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Upstairs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614556" y="2861953"/>
            <a:ext cx="1493030" cy="688769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Safe Space, Quiet Room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68987" y="2861953"/>
            <a:ext cx="1959429" cy="688769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Creative, Calm Room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11734" y="4140309"/>
            <a:ext cx="4696691" cy="18313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Downstairs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14556" y="5313218"/>
            <a:ext cx="1493030" cy="545581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Kitchen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68987" y="5280144"/>
            <a:ext cx="2042555" cy="578655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Nurture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Base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11734" y="6222754"/>
            <a:ext cx="4696691" cy="4749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Outside – to be developed</a:t>
            </a:r>
          </a:p>
        </p:txBody>
      </p:sp>
    </p:spTree>
    <p:extLst>
      <p:ext uri="{BB962C8B-B14F-4D97-AF65-F5344CB8AC3E}">
        <p14:creationId xmlns:p14="http://schemas.microsoft.com/office/powerpoint/2010/main" val="3582323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01165AC-7196-4774-AD84-E7EEF3623914}"/>
              </a:ext>
            </a:extLst>
          </p:cNvPr>
          <p:cNvSpPr txBox="1">
            <a:spLocks/>
          </p:cNvSpPr>
          <p:nvPr/>
        </p:nvSpPr>
        <p:spPr>
          <a:xfrm>
            <a:off x="235528" y="633801"/>
            <a:ext cx="3574472" cy="7377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Strengths of current provision</a:t>
            </a:r>
          </a:p>
        </p:txBody>
      </p:sp>
      <p:sp>
        <p:nvSpPr>
          <p:cNvPr id="5" name="32-Point Star 3">
            <a:extLst>
              <a:ext uri="{FF2B5EF4-FFF2-40B4-BE49-F238E27FC236}">
                <a16:creationId xmlns:a16="http://schemas.microsoft.com/office/drawing/2014/main" id="{8E55D815-AC15-4F1F-B04A-42B60398F8F8}"/>
              </a:ext>
            </a:extLst>
          </p:cNvPr>
          <p:cNvSpPr/>
          <p:nvPr/>
        </p:nvSpPr>
        <p:spPr>
          <a:xfrm>
            <a:off x="859317" y="2241275"/>
            <a:ext cx="2088232" cy="1656184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Providing a Safe Base</a:t>
            </a:r>
          </a:p>
        </p:txBody>
      </p:sp>
      <p:sp>
        <p:nvSpPr>
          <p:cNvPr id="7" name="32-Point Star 3">
            <a:extLst>
              <a:ext uri="{FF2B5EF4-FFF2-40B4-BE49-F238E27FC236}">
                <a16:creationId xmlns:a16="http://schemas.microsoft.com/office/drawing/2014/main" id="{EB591952-618F-419E-AE18-515449918B30}"/>
              </a:ext>
            </a:extLst>
          </p:cNvPr>
          <p:cNvSpPr/>
          <p:nvPr/>
        </p:nvSpPr>
        <p:spPr>
          <a:xfrm>
            <a:off x="3444321" y="1413183"/>
            <a:ext cx="2778345" cy="1656184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Getting young people into school</a:t>
            </a:r>
          </a:p>
        </p:txBody>
      </p:sp>
      <p:sp>
        <p:nvSpPr>
          <p:cNvPr id="8" name="32-Point Star 3">
            <a:extLst>
              <a:ext uri="{FF2B5EF4-FFF2-40B4-BE49-F238E27FC236}">
                <a16:creationId xmlns:a16="http://schemas.microsoft.com/office/drawing/2014/main" id="{6208338C-E4BB-4E16-BD55-2E2CC269EF83}"/>
              </a:ext>
            </a:extLst>
          </p:cNvPr>
          <p:cNvSpPr/>
          <p:nvPr/>
        </p:nvSpPr>
        <p:spPr>
          <a:xfrm>
            <a:off x="6598535" y="1040676"/>
            <a:ext cx="3339061" cy="1402818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Communicating directly with families</a:t>
            </a:r>
          </a:p>
        </p:txBody>
      </p:sp>
      <p:sp>
        <p:nvSpPr>
          <p:cNvPr id="9" name="32-Point Star 3">
            <a:extLst>
              <a:ext uri="{FF2B5EF4-FFF2-40B4-BE49-F238E27FC236}">
                <a16:creationId xmlns:a16="http://schemas.microsoft.com/office/drawing/2014/main" id="{7F0528E6-7C7B-4898-860E-E953D75C1866}"/>
              </a:ext>
            </a:extLst>
          </p:cNvPr>
          <p:cNvSpPr/>
          <p:nvPr/>
        </p:nvSpPr>
        <p:spPr>
          <a:xfrm>
            <a:off x="4257997" y="3435236"/>
            <a:ext cx="2778345" cy="1656184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Re-engaging some young people with education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BEBEB">
                  <a:lumMod val="5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32-Point Star 3">
            <a:extLst>
              <a:ext uri="{FF2B5EF4-FFF2-40B4-BE49-F238E27FC236}">
                <a16:creationId xmlns:a16="http://schemas.microsoft.com/office/drawing/2014/main" id="{C856718B-B23F-4B6B-B893-C21FE388DCBC}"/>
              </a:ext>
            </a:extLst>
          </p:cNvPr>
          <p:cNvSpPr/>
          <p:nvPr/>
        </p:nvSpPr>
        <p:spPr>
          <a:xfrm>
            <a:off x="8056053" y="2683929"/>
            <a:ext cx="2778345" cy="1656184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Modelling Nurture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BEBEB">
                  <a:lumMod val="5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1" name="32-Point Star 3">
            <a:extLst>
              <a:ext uri="{FF2B5EF4-FFF2-40B4-BE49-F238E27FC236}">
                <a16:creationId xmlns:a16="http://schemas.microsoft.com/office/drawing/2014/main" id="{D75DCEB9-A92E-4BBD-8E85-1CFB03157DE3}"/>
              </a:ext>
            </a:extLst>
          </p:cNvPr>
          <p:cNvSpPr/>
          <p:nvPr/>
        </p:nvSpPr>
        <p:spPr>
          <a:xfrm>
            <a:off x="1637100" y="4718362"/>
            <a:ext cx="2778345" cy="1656184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Restoring relationships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BEBEB">
                  <a:lumMod val="5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32-Point Star 3">
            <a:extLst>
              <a:ext uri="{FF2B5EF4-FFF2-40B4-BE49-F238E27FC236}">
                <a16:creationId xmlns:a16="http://schemas.microsoft.com/office/drawing/2014/main" id="{EB273F5C-8E22-498A-9FEE-73B83BA98B2C}"/>
              </a:ext>
            </a:extLst>
          </p:cNvPr>
          <p:cNvSpPr/>
          <p:nvPr/>
        </p:nvSpPr>
        <p:spPr>
          <a:xfrm>
            <a:off x="6878894" y="4820984"/>
            <a:ext cx="2778345" cy="1656184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Building relationships with young people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BEBEB">
                  <a:lumMod val="5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3829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01165AC-7196-4774-AD84-E7EEF3623914}"/>
              </a:ext>
            </a:extLst>
          </p:cNvPr>
          <p:cNvSpPr txBox="1">
            <a:spLocks/>
          </p:cNvSpPr>
          <p:nvPr/>
        </p:nvSpPr>
        <p:spPr>
          <a:xfrm>
            <a:off x="415637" y="629392"/>
            <a:ext cx="2695698" cy="12963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Areas for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development</a:t>
            </a:r>
          </a:p>
        </p:txBody>
      </p:sp>
      <p:sp>
        <p:nvSpPr>
          <p:cNvPr id="5" name="32-Point Star 3">
            <a:extLst>
              <a:ext uri="{FF2B5EF4-FFF2-40B4-BE49-F238E27FC236}">
                <a16:creationId xmlns:a16="http://schemas.microsoft.com/office/drawing/2014/main" id="{8E55D815-AC15-4F1F-B04A-42B60398F8F8}"/>
              </a:ext>
            </a:extLst>
          </p:cNvPr>
          <p:cNvSpPr/>
          <p:nvPr/>
        </p:nvSpPr>
        <p:spPr>
          <a:xfrm>
            <a:off x="460714" y="1708607"/>
            <a:ext cx="2237754" cy="1681255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Measuring impact</a:t>
            </a:r>
          </a:p>
        </p:txBody>
      </p:sp>
      <p:sp>
        <p:nvSpPr>
          <p:cNvPr id="7" name="32-Point Star 3">
            <a:extLst>
              <a:ext uri="{FF2B5EF4-FFF2-40B4-BE49-F238E27FC236}">
                <a16:creationId xmlns:a16="http://schemas.microsoft.com/office/drawing/2014/main" id="{EB591952-618F-419E-AE18-515449918B30}"/>
              </a:ext>
            </a:extLst>
          </p:cNvPr>
          <p:cNvSpPr/>
          <p:nvPr/>
        </p:nvSpPr>
        <p:spPr>
          <a:xfrm>
            <a:off x="3994067" y="629392"/>
            <a:ext cx="3629891" cy="2033242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It isn’t Nurture in it’s broadest sense</a:t>
            </a:r>
          </a:p>
        </p:txBody>
      </p:sp>
      <p:sp>
        <p:nvSpPr>
          <p:cNvPr id="9" name="32-Point Star 3">
            <a:extLst>
              <a:ext uri="{FF2B5EF4-FFF2-40B4-BE49-F238E27FC236}">
                <a16:creationId xmlns:a16="http://schemas.microsoft.com/office/drawing/2014/main" id="{7F0528E6-7C7B-4898-860E-E953D75C1866}"/>
              </a:ext>
            </a:extLst>
          </p:cNvPr>
          <p:cNvSpPr/>
          <p:nvPr/>
        </p:nvSpPr>
        <p:spPr>
          <a:xfrm>
            <a:off x="7623958" y="515993"/>
            <a:ext cx="4457205" cy="1866989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Providing effective  interventions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for all young people</a:t>
            </a:r>
          </a:p>
        </p:txBody>
      </p:sp>
      <p:pic>
        <p:nvPicPr>
          <p:cNvPr id="2" name="Picture 3" descr="A close up of a sunflower&#10;&#10;Description automatically generated">
            <a:extLst>
              <a:ext uri="{FF2B5EF4-FFF2-40B4-BE49-F238E27FC236}">
                <a16:creationId xmlns:a16="http://schemas.microsoft.com/office/drawing/2014/main" id="{F30D4AE0-DB18-4884-B8EC-CB6D42E4A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544" y="3321236"/>
            <a:ext cx="6455873" cy="3335417"/>
          </a:xfrm>
          <a:custGeom>
            <a:avLst/>
            <a:gdLst>
              <a:gd name="connsiteX0" fmla="*/ 0 w 6455873"/>
              <a:gd name="connsiteY0" fmla="*/ 0 h 3335417"/>
              <a:gd name="connsiteX1" fmla="*/ 6455873 w 6455873"/>
              <a:gd name="connsiteY1" fmla="*/ 0 h 3335417"/>
              <a:gd name="connsiteX2" fmla="*/ 6455873 w 6455873"/>
              <a:gd name="connsiteY2" fmla="*/ 3335417 h 3335417"/>
              <a:gd name="connsiteX3" fmla="*/ 0 w 6455873"/>
              <a:gd name="connsiteY3" fmla="*/ 3335417 h 3335417"/>
              <a:gd name="connsiteX4" fmla="*/ 0 w 6455873"/>
              <a:gd name="connsiteY4" fmla="*/ 0 h 3335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5873" h="3335417" fill="none" extrusionOk="0">
                <a:moveTo>
                  <a:pt x="0" y="0"/>
                </a:moveTo>
                <a:cubicBezTo>
                  <a:pt x="2246185" y="-149972"/>
                  <a:pt x="4142562" y="85198"/>
                  <a:pt x="6455873" y="0"/>
                </a:cubicBezTo>
                <a:cubicBezTo>
                  <a:pt x="6625284" y="661359"/>
                  <a:pt x="6541427" y="2905570"/>
                  <a:pt x="6455873" y="3335417"/>
                </a:cubicBezTo>
                <a:cubicBezTo>
                  <a:pt x="5619920" y="3426793"/>
                  <a:pt x="1295229" y="3329360"/>
                  <a:pt x="0" y="3335417"/>
                </a:cubicBezTo>
                <a:cubicBezTo>
                  <a:pt x="-92943" y="2629951"/>
                  <a:pt x="-168235" y="1548454"/>
                  <a:pt x="0" y="0"/>
                </a:cubicBezTo>
                <a:close/>
              </a:path>
              <a:path w="6455873" h="3335417" stroke="0" extrusionOk="0">
                <a:moveTo>
                  <a:pt x="0" y="0"/>
                </a:moveTo>
                <a:cubicBezTo>
                  <a:pt x="1227032" y="-113254"/>
                  <a:pt x="3970777" y="102601"/>
                  <a:pt x="6455873" y="0"/>
                </a:cubicBezTo>
                <a:cubicBezTo>
                  <a:pt x="6403048" y="1297646"/>
                  <a:pt x="6579047" y="2116606"/>
                  <a:pt x="6455873" y="3335417"/>
                </a:cubicBezTo>
                <a:cubicBezTo>
                  <a:pt x="5591066" y="3391227"/>
                  <a:pt x="3128513" y="3504375"/>
                  <a:pt x="0" y="3335417"/>
                </a:cubicBezTo>
                <a:cubicBezTo>
                  <a:pt x="-144930" y="2679117"/>
                  <a:pt x="-18259" y="671343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9921161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</p:pic>
      <p:sp>
        <p:nvSpPr>
          <p:cNvPr id="8" name="32-Point Star 3">
            <a:extLst>
              <a:ext uri="{FF2B5EF4-FFF2-40B4-BE49-F238E27FC236}">
                <a16:creationId xmlns:a16="http://schemas.microsoft.com/office/drawing/2014/main" id="{4E595CDE-D0E8-594E-8A46-675AC82E91F1}"/>
              </a:ext>
            </a:extLst>
          </p:cNvPr>
          <p:cNvSpPr/>
          <p:nvPr/>
        </p:nvSpPr>
        <p:spPr>
          <a:xfrm>
            <a:off x="749264" y="3858535"/>
            <a:ext cx="3540344" cy="1853561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Meeting a little of many needs - fluttering between young people</a:t>
            </a:r>
          </a:p>
        </p:txBody>
      </p:sp>
      <p:sp>
        <p:nvSpPr>
          <p:cNvPr id="10" name="32-Point Star 3">
            <a:extLst>
              <a:ext uri="{FF2B5EF4-FFF2-40B4-BE49-F238E27FC236}">
                <a16:creationId xmlns:a16="http://schemas.microsoft.com/office/drawing/2014/main" id="{9CEE1131-5499-4DF7-BFCC-F333B4A8BBD6}"/>
              </a:ext>
            </a:extLst>
          </p:cNvPr>
          <p:cNvSpPr/>
          <p:nvPr/>
        </p:nvSpPr>
        <p:spPr>
          <a:xfrm>
            <a:off x="9421091" y="2549235"/>
            <a:ext cx="2341417" cy="2403786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Improved links between the wider school and the Store</a:t>
            </a:r>
          </a:p>
        </p:txBody>
      </p:sp>
    </p:spTree>
    <p:extLst>
      <p:ext uri="{BB962C8B-B14F-4D97-AF65-F5344CB8AC3E}">
        <p14:creationId xmlns:p14="http://schemas.microsoft.com/office/powerpoint/2010/main" val="4293296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2-Point Star 3"/>
          <p:cNvSpPr/>
          <p:nvPr/>
        </p:nvSpPr>
        <p:spPr>
          <a:xfrm>
            <a:off x="1707254" y="1628800"/>
            <a:ext cx="2480816" cy="1656184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Neuro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- Diversity</a:t>
            </a:r>
          </a:p>
        </p:txBody>
      </p:sp>
      <p:sp>
        <p:nvSpPr>
          <p:cNvPr id="5" name="32-Point Star 4"/>
          <p:cNvSpPr/>
          <p:nvPr/>
        </p:nvSpPr>
        <p:spPr>
          <a:xfrm>
            <a:off x="1910046" y="3861048"/>
            <a:ext cx="2088232" cy="1656184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Safe Space</a:t>
            </a:r>
          </a:p>
        </p:txBody>
      </p:sp>
      <p:sp>
        <p:nvSpPr>
          <p:cNvPr id="6" name="32-Point Star 5"/>
          <p:cNvSpPr/>
          <p:nvPr/>
        </p:nvSpPr>
        <p:spPr>
          <a:xfrm>
            <a:off x="7981056" y="1628800"/>
            <a:ext cx="2088232" cy="1656184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Check In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8:30 –8:50</a:t>
            </a:r>
          </a:p>
        </p:txBody>
      </p:sp>
      <p:sp>
        <p:nvSpPr>
          <p:cNvPr id="7" name="32-Point Star 6"/>
          <p:cNvSpPr/>
          <p:nvPr/>
        </p:nvSpPr>
        <p:spPr>
          <a:xfrm>
            <a:off x="4709444" y="605642"/>
            <a:ext cx="2880320" cy="1989706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Nurture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Group</a:t>
            </a:r>
          </a:p>
        </p:txBody>
      </p:sp>
      <p:sp>
        <p:nvSpPr>
          <p:cNvPr id="8" name="32-Point Star 7"/>
          <p:cNvSpPr/>
          <p:nvPr/>
        </p:nvSpPr>
        <p:spPr>
          <a:xfrm>
            <a:off x="4583564" y="5013176"/>
            <a:ext cx="3132080" cy="1650860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Mini-Projects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32-Point Star 8"/>
          <p:cNvSpPr/>
          <p:nvPr/>
        </p:nvSpPr>
        <p:spPr>
          <a:xfrm>
            <a:off x="7999428" y="3876537"/>
            <a:ext cx="2088232" cy="1656184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Girls’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Group</a:t>
            </a:r>
          </a:p>
        </p:txBody>
      </p:sp>
      <p:cxnSp>
        <p:nvCxnSpPr>
          <p:cNvPr id="11" name="Curved Connector 10"/>
          <p:cNvCxnSpPr>
            <a:stCxn id="7" idx="3"/>
            <a:endCxn id="6" idx="0"/>
          </p:cNvCxnSpPr>
          <p:nvPr/>
        </p:nvCxnSpPr>
        <p:spPr>
          <a:xfrm>
            <a:off x="7589764" y="1600495"/>
            <a:ext cx="1435408" cy="28305"/>
          </a:xfrm>
          <a:prstGeom prst="curvedConnector2">
            <a:avLst/>
          </a:prstGeom>
          <a:ln w="50800">
            <a:solidFill>
              <a:srgbClr val="00B05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12"/>
          <p:cNvCxnSpPr>
            <a:stCxn id="6" idx="3"/>
            <a:endCxn id="9" idx="3"/>
          </p:cNvCxnSpPr>
          <p:nvPr/>
        </p:nvCxnSpPr>
        <p:spPr>
          <a:xfrm>
            <a:off x="10069288" y="2456893"/>
            <a:ext cx="18372" cy="2247737"/>
          </a:xfrm>
          <a:prstGeom prst="curvedConnector3">
            <a:avLst>
              <a:gd name="adj1" fmla="val 1344285"/>
            </a:avLst>
          </a:prstGeom>
          <a:ln w="50800">
            <a:solidFill>
              <a:srgbClr val="00B05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9" idx="2"/>
            <a:endCxn id="8" idx="3"/>
          </p:cNvCxnSpPr>
          <p:nvPr/>
        </p:nvCxnSpPr>
        <p:spPr>
          <a:xfrm rot="5400000">
            <a:off x="8226652" y="5021713"/>
            <a:ext cx="305885" cy="1327900"/>
          </a:xfrm>
          <a:prstGeom prst="curvedConnector2">
            <a:avLst/>
          </a:prstGeom>
          <a:ln w="50800">
            <a:solidFill>
              <a:srgbClr val="00B05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cxnSpLocks/>
            <a:stCxn id="8" idx="1"/>
            <a:endCxn id="5" idx="1"/>
          </p:cNvCxnSpPr>
          <p:nvPr/>
        </p:nvCxnSpPr>
        <p:spPr>
          <a:xfrm rot="10800000">
            <a:off x="1910046" y="4689140"/>
            <a:ext cx="2673518" cy="1149466"/>
          </a:xfrm>
          <a:prstGeom prst="curvedConnector3">
            <a:avLst>
              <a:gd name="adj1" fmla="val 108551"/>
            </a:avLst>
          </a:prstGeom>
          <a:ln w="50800">
            <a:solidFill>
              <a:srgbClr val="00B05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/>
          <p:cNvCxnSpPr>
            <a:stCxn id="5" idx="1"/>
            <a:endCxn id="4" idx="1"/>
          </p:cNvCxnSpPr>
          <p:nvPr/>
        </p:nvCxnSpPr>
        <p:spPr>
          <a:xfrm rot="10800000">
            <a:off x="1707254" y="2456892"/>
            <a:ext cx="202792" cy="2232248"/>
          </a:xfrm>
          <a:prstGeom prst="curvedConnector3">
            <a:avLst>
              <a:gd name="adj1" fmla="val 212726"/>
            </a:avLst>
          </a:prstGeom>
          <a:ln w="50800">
            <a:solidFill>
              <a:srgbClr val="00B05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/>
          <p:nvPr/>
        </p:nvCxnSpPr>
        <p:spPr>
          <a:xfrm rot="5400000" flipH="1" flipV="1">
            <a:off x="3710534" y="578418"/>
            <a:ext cx="252028" cy="1745792"/>
          </a:xfrm>
          <a:prstGeom prst="curvedConnector2">
            <a:avLst/>
          </a:prstGeom>
          <a:ln w="50800">
            <a:solidFill>
              <a:srgbClr val="00B05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xplosion 2 29"/>
          <p:cNvSpPr/>
          <p:nvPr/>
        </p:nvSpPr>
        <p:spPr>
          <a:xfrm>
            <a:off x="4592127" y="3004696"/>
            <a:ext cx="2592288" cy="1152128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Young Person</a:t>
            </a:r>
          </a:p>
        </p:txBody>
      </p:sp>
      <p:cxnSp>
        <p:nvCxnSpPr>
          <p:cNvPr id="34" name="Straight Arrow Connector 33"/>
          <p:cNvCxnSpPr>
            <a:stCxn id="30" idx="3"/>
          </p:cNvCxnSpPr>
          <p:nvPr/>
        </p:nvCxnSpPr>
        <p:spPr>
          <a:xfrm flipV="1">
            <a:off x="7184416" y="3004697"/>
            <a:ext cx="815013" cy="354439"/>
          </a:xfrm>
          <a:prstGeom prst="straightConnector1">
            <a:avLst/>
          </a:prstGeom>
          <a:ln w="38100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888272" y="4077074"/>
            <a:ext cx="261333" cy="980727"/>
          </a:xfrm>
          <a:prstGeom prst="straightConnector1">
            <a:avLst/>
          </a:prstGeom>
          <a:ln w="38100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6888088" y="3861048"/>
            <a:ext cx="1224136" cy="432048"/>
          </a:xfrm>
          <a:prstGeom prst="straightConnector1">
            <a:avLst/>
          </a:prstGeom>
          <a:ln w="38100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0"/>
          </p:cNvCxnSpPr>
          <p:nvPr/>
        </p:nvCxnSpPr>
        <p:spPr>
          <a:xfrm flipV="1">
            <a:off x="5758897" y="2636913"/>
            <a:ext cx="260040" cy="468435"/>
          </a:xfrm>
          <a:prstGeom prst="straightConnector1">
            <a:avLst/>
          </a:prstGeom>
          <a:ln w="38100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 flipV="1">
            <a:off x="3836548" y="2991885"/>
            <a:ext cx="1250686" cy="293101"/>
          </a:xfrm>
          <a:prstGeom prst="straightConnector1">
            <a:avLst/>
          </a:prstGeom>
          <a:ln w="38100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3836549" y="3797106"/>
            <a:ext cx="747017" cy="359719"/>
          </a:xfrm>
          <a:prstGeom prst="straightConnector1">
            <a:avLst/>
          </a:prstGeom>
          <a:ln w="38100">
            <a:solidFill>
              <a:srgbClr val="00B05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le 1"/>
          <p:cNvSpPr txBox="1">
            <a:spLocks/>
          </p:cNvSpPr>
          <p:nvPr/>
        </p:nvSpPr>
        <p:spPr>
          <a:xfrm>
            <a:off x="136427" y="605642"/>
            <a:ext cx="3137610" cy="10231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What we are  aiming to  offer</a:t>
            </a:r>
          </a:p>
        </p:txBody>
      </p:sp>
    </p:spTree>
    <p:extLst>
      <p:ext uri="{BB962C8B-B14F-4D97-AF65-F5344CB8AC3E}">
        <p14:creationId xmlns:p14="http://schemas.microsoft.com/office/powerpoint/2010/main" val="39875794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22694" y="2166424"/>
            <a:ext cx="7737231" cy="3024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Thank you for listening,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500376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9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349868" y="0"/>
            <a:ext cx="9062073" cy="1854479"/>
          </a:xfrm>
          <a:prstGeom prst="rect">
            <a:avLst/>
          </a:prstGeom>
          <a:solidFill>
            <a:srgbClr val="03989E"/>
          </a:solidFill>
        </p:spPr>
      </p:sp>
      <p:sp>
        <p:nvSpPr>
          <p:cNvPr id="3" name="TextBox 3"/>
          <p:cNvSpPr txBox="1"/>
          <p:nvPr/>
        </p:nvSpPr>
        <p:spPr>
          <a:xfrm>
            <a:off x="7948735" y="1047355"/>
            <a:ext cx="4117015" cy="60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70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Parent Council </a:t>
            </a:r>
          </a:p>
        </p:txBody>
      </p:sp>
      <p:sp>
        <p:nvSpPr>
          <p:cNvPr id="4" name="AutoShape 4"/>
          <p:cNvSpPr/>
          <p:nvPr/>
        </p:nvSpPr>
        <p:spPr>
          <a:xfrm>
            <a:off x="3349868" y="1854479"/>
            <a:ext cx="8842133" cy="5003521"/>
          </a:xfrm>
          <a:prstGeom prst="rect">
            <a:avLst/>
          </a:prstGeom>
          <a:solidFill>
            <a:srgbClr val="EEF8EB"/>
          </a:solidFill>
        </p:spPr>
      </p:sp>
      <p:sp>
        <p:nvSpPr>
          <p:cNvPr id="5" name="TextBox 5"/>
          <p:cNvSpPr txBox="1"/>
          <p:nvPr/>
        </p:nvSpPr>
        <p:spPr>
          <a:xfrm>
            <a:off x="3664240" y="4412580"/>
            <a:ext cx="7827313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To ask a question / contribute, please</a:t>
            </a:r>
          </a:p>
          <a:p>
            <a:pPr marL="345457" marR="0" lvl="1" indent="-172729" algn="l" defTabSz="609630" rtl="0" eaLnBrk="1" fontAlgn="auto" latinLnBrk="0" hangingPunct="1">
              <a:lnSpc>
                <a:spcPts val="2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Raise your hand - you'll be invited to unmute &amp; speak</a:t>
            </a:r>
          </a:p>
          <a:p>
            <a:pPr marL="345457" marR="0" lvl="1" indent="-172729" algn="l" defTabSz="609630" rtl="0" eaLnBrk="1" fontAlgn="auto" latinLnBrk="0" hangingPunct="1">
              <a:lnSpc>
                <a:spcPts val="2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Use the chat function</a:t>
            </a:r>
          </a:p>
          <a:p>
            <a:pPr marL="0" marR="0" lvl="0" indent="0" algn="l" defTabSz="609630" rtl="0" eaLnBrk="1" fontAlgn="auto" latinLnBrk="0" hangingPunct="1">
              <a:lnSpc>
                <a:spcPts val="2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 Bold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ts val="243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In rare cases, the 2 options above are not available, in which case please drop an email to phspc@outlook.com with your question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50162" y="204214"/>
            <a:ext cx="4876800" cy="112609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197962" y="1664844"/>
            <a:ext cx="957201" cy="95720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971410" y="3485651"/>
            <a:ext cx="655292" cy="61160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971410" y="2326739"/>
            <a:ext cx="606486" cy="62981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155163" y="4660648"/>
            <a:ext cx="593579" cy="63754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306457" y="4660648"/>
            <a:ext cx="593073" cy="61160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735834" y="3485651"/>
            <a:ext cx="714053" cy="63754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735834" y="2326739"/>
            <a:ext cx="602429" cy="62981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79335" y="1879879"/>
            <a:ext cx="3083539" cy="4039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Welcom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e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Support for Learning and Neurodiversity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Pupil support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Learning and Teaching update</a:t>
            </a: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Open Forum S2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Headteacher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 update &amp; Q&amp;A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678887" y="2526668"/>
            <a:ext cx="5358161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5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Please put yourself on mute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770934" y="2479435"/>
            <a:ext cx="849097" cy="30258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770934" y="3555537"/>
            <a:ext cx="849097" cy="302587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>
            <a:off x="79335" y="1330311"/>
            <a:ext cx="3242208" cy="286604"/>
            <a:chOff x="0" y="0"/>
            <a:chExt cx="9194800" cy="812800"/>
          </a:xfrm>
        </p:grpSpPr>
        <p:sp>
          <p:nvSpPr>
            <p:cNvPr id="19" name="Freeform 19"/>
            <p:cNvSpPr/>
            <p:nvPr/>
          </p:nvSpPr>
          <p:spPr>
            <a:xfrm>
              <a:off x="457200" y="304800"/>
              <a:ext cx="8331200" cy="203200"/>
            </a:xfrm>
            <a:custGeom>
              <a:avLst/>
              <a:gdLst/>
              <a:ahLst/>
              <a:cxnLst/>
              <a:rect l="l" t="t" r="r" b="b"/>
              <a:pathLst>
                <a:path w="8331200" h="203200">
                  <a:moveTo>
                    <a:pt x="101600" y="0"/>
                  </a:moveTo>
                  <a:cubicBezTo>
                    <a:pt x="157480" y="0"/>
                    <a:pt x="203200" y="45720"/>
                    <a:pt x="203200" y="101600"/>
                  </a:cubicBezTo>
                  <a:cubicBezTo>
                    <a:pt x="203200" y="157480"/>
                    <a:pt x="157480" y="203200"/>
                    <a:pt x="101600" y="203200"/>
                  </a:cubicBezTo>
                  <a:cubicBezTo>
                    <a:pt x="45720" y="203200"/>
                    <a:pt x="0" y="157480"/>
                    <a:pt x="0" y="101600"/>
                  </a:cubicBezTo>
                  <a:cubicBezTo>
                    <a:pt x="0" y="45720"/>
                    <a:pt x="45720" y="0"/>
                    <a:pt x="101600" y="0"/>
                  </a:cubicBezTo>
                  <a:close/>
                  <a:moveTo>
                    <a:pt x="508000" y="0"/>
                  </a:moveTo>
                  <a:cubicBezTo>
                    <a:pt x="563880" y="0"/>
                    <a:pt x="609600" y="45720"/>
                    <a:pt x="609600" y="101600"/>
                  </a:cubicBezTo>
                  <a:cubicBezTo>
                    <a:pt x="609600" y="157480"/>
                    <a:pt x="563880" y="203200"/>
                    <a:pt x="508000" y="203200"/>
                  </a:cubicBezTo>
                  <a:cubicBezTo>
                    <a:pt x="452120" y="203200"/>
                    <a:pt x="406400" y="157480"/>
                    <a:pt x="406400" y="101600"/>
                  </a:cubicBezTo>
                  <a:cubicBezTo>
                    <a:pt x="406400" y="45720"/>
                    <a:pt x="452120" y="0"/>
                    <a:pt x="508000" y="0"/>
                  </a:cubicBezTo>
                  <a:close/>
                  <a:moveTo>
                    <a:pt x="914400" y="0"/>
                  </a:moveTo>
                  <a:cubicBezTo>
                    <a:pt x="970280" y="0"/>
                    <a:pt x="1016000" y="45720"/>
                    <a:pt x="1016000" y="101600"/>
                  </a:cubicBezTo>
                  <a:cubicBezTo>
                    <a:pt x="1016000" y="157480"/>
                    <a:pt x="970280" y="203200"/>
                    <a:pt x="914400" y="203200"/>
                  </a:cubicBezTo>
                  <a:cubicBezTo>
                    <a:pt x="858520" y="203200"/>
                    <a:pt x="812800" y="157480"/>
                    <a:pt x="812800" y="101600"/>
                  </a:cubicBezTo>
                  <a:cubicBezTo>
                    <a:pt x="812800" y="45720"/>
                    <a:pt x="858520" y="0"/>
                    <a:pt x="914400" y="0"/>
                  </a:cubicBezTo>
                  <a:close/>
                  <a:moveTo>
                    <a:pt x="1320800" y="0"/>
                  </a:moveTo>
                  <a:cubicBezTo>
                    <a:pt x="1376680" y="0"/>
                    <a:pt x="1422400" y="45720"/>
                    <a:pt x="1422400" y="101600"/>
                  </a:cubicBezTo>
                  <a:cubicBezTo>
                    <a:pt x="1422400" y="157480"/>
                    <a:pt x="1376680" y="203200"/>
                    <a:pt x="1320800" y="203200"/>
                  </a:cubicBezTo>
                  <a:cubicBezTo>
                    <a:pt x="1264920" y="203200"/>
                    <a:pt x="1219200" y="157480"/>
                    <a:pt x="1219200" y="101600"/>
                  </a:cubicBezTo>
                  <a:cubicBezTo>
                    <a:pt x="1219200" y="45720"/>
                    <a:pt x="1264920" y="0"/>
                    <a:pt x="1320800" y="0"/>
                  </a:cubicBezTo>
                  <a:close/>
                  <a:moveTo>
                    <a:pt x="1727200" y="0"/>
                  </a:moveTo>
                  <a:cubicBezTo>
                    <a:pt x="1783080" y="0"/>
                    <a:pt x="1828800" y="45720"/>
                    <a:pt x="1828800" y="101600"/>
                  </a:cubicBezTo>
                  <a:cubicBezTo>
                    <a:pt x="1828800" y="157480"/>
                    <a:pt x="1783080" y="203200"/>
                    <a:pt x="1727200" y="203200"/>
                  </a:cubicBezTo>
                  <a:cubicBezTo>
                    <a:pt x="1671320" y="203200"/>
                    <a:pt x="1625600" y="157480"/>
                    <a:pt x="1625600" y="101600"/>
                  </a:cubicBezTo>
                  <a:cubicBezTo>
                    <a:pt x="1625600" y="45720"/>
                    <a:pt x="1671320" y="0"/>
                    <a:pt x="1727200" y="0"/>
                  </a:cubicBezTo>
                  <a:close/>
                  <a:moveTo>
                    <a:pt x="2133600" y="0"/>
                  </a:moveTo>
                  <a:cubicBezTo>
                    <a:pt x="2189480" y="0"/>
                    <a:pt x="2235200" y="45720"/>
                    <a:pt x="2235200" y="101600"/>
                  </a:cubicBezTo>
                  <a:cubicBezTo>
                    <a:pt x="2235200" y="157480"/>
                    <a:pt x="2189480" y="203200"/>
                    <a:pt x="2133600" y="203200"/>
                  </a:cubicBezTo>
                  <a:cubicBezTo>
                    <a:pt x="2077720" y="203200"/>
                    <a:pt x="2032000" y="157480"/>
                    <a:pt x="2032000" y="101600"/>
                  </a:cubicBezTo>
                  <a:cubicBezTo>
                    <a:pt x="2032000" y="45720"/>
                    <a:pt x="2077720" y="0"/>
                    <a:pt x="2133600" y="0"/>
                  </a:cubicBezTo>
                  <a:close/>
                  <a:moveTo>
                    <a:pt x="2540000" y="0"/>
                  </a:moveTo>
                  <a:cubicBezTo>
                    <a:pt x="2595880" y="0"/>
                    <a:pt x="2641600" y="45720"/>
                    <a:pt x="2641600" y="101600"/>
                  </a:cubicBezTo>
                  <a:cubicBezTo>
                    <a:pt x="2641600" y="157480"/>
                    <a:pt x="2595880" y="203200"/>
                    <a:pt x="2540000" y="203200"/>
                  </a:cubicBezTo>
                  <a:cubicBezTo>
                    <a:pt x="2484120" y="203200"/>
                    <a:pt x="2438400" y="157480"/>
                    <a:pt x="2438400" y="101600"/>
                  </a:cubicBezTo>
                  <a:cubicBezTo>
                    <a:pt x="2438400" y="45720"/>
                    <a:pt x="2484120" y="0"/>
                    <a:pt x="2540000" y="0"/>
                  </a:cubicBezTo>
                  <a:close/>
                  <a:moveTo>
                    <a:pt x="2946400" y="0"/>
                  </a:moveTo>
                  <a:cubicBezTo>
                    <a:pt x="3002280" y="0"/>
                    <a:pt x="3048000" y="45720"/>
                    <a:pt x="3048000" y="101600"/>
                  </a:cubicBezTo>
                  <a:cubicBezTo>
                    <a:pt x="3048000" y="157480"/>
                    <a:pt x="3002280" y="203200"/>
                    <a:pt x="2946400" y="203200"/>
                  </a:cubicBezTo>
                  <a:cubicBezTo>
                    <a:pt x="2890520" y="203200"/>
                    <a:pt x="2844800" y="157480"/>
                    <a:pt x="2844800" y="101600"/>
                  </a:cubicBezTo>
                  <a:cubicBezTo>
                    <a:pt x="2844800" y="45720"/>
                    <a:pt x="2890520" y="0"/>
                    <a:pt x="2946400" y="0"/>
                  </a:cubicBezTo>
                  <a:close/>
                  <a:moveTo>
                    <a:pt x="3352800" y="0"/>
                  </a:moveTo>
                  <a:cubicBezTo>
                    <a:pt x="3408680" y="0"/>
                    <a:pt x="3454400" y="45720"/>
                    <a:pt x="3454400" y="101600"/>
                  </a:cubicBezTo>
                  <a:cubicBezTo>
                    <a:pt x="3454400" y="157480"/>
                    <a:pt x="3408680" y="203200"/>
                    <a:pt x="3352800" y="203200"/>
                  </a:cubicBezTo>
                  <a:cubicBezTo>
                    <a:pt x="3296920" y="203200"/>
                    <a:pt x="3251200" y="157480"/>
                    <a:pt x="3251200" y="101600"/>
                  </a:cubicBezTo>
                  <a:cubicBezTo>
                    <a:pt x="3251200" y="45720"/>
                    <a:pt x="3296920" y="0"/>
                    <a:pt x="3352800" y="0"/>
                  </a:cubicBezTo>
                  <a:close/>
                  <a:moveTo>
                    <a:pt x="3759200" y="0"/>
                  </a:moveTo>
                  <a:cubicBezTo>
                    <a:pt x="3815080" y="0"/>
                    <a:pt x="3860800" y="45720"/>
                    <a:pt x="3860800" y="101600"/>
                  </a:cubicBezTo>
                  <a:cubicBezTo>
                    <a:pt x="3860800" y="157480"/>
                    <a:pt x="3815080" y="203200"/>
                    <a:pt x="3759200" y="203200"/>
                  </a:cubicBezTo>
                  <a:cubicBezTo>
                    <a:pt x="3703320" y="203200"/>
                    <a:pt x="3657600" y="157480"/>
                    <a:pt x="3657600" y="101600"/>
                  </a:cubicBezTo>
                  <a:cubicBezTo>
                    <a:pt x="3657600" y="45720"/>
                    <a:pt x="3703320" y="0"/>
                    <a:pt x="3759200" y="0"/>
                  </a:cubicBezTo>
                  <a:close/>
                  <a:moveTo>
                    <a:pt x="4165600" y="0"/>
                  </a:moveTo>
                  <a:cubicBezTo>
                    <a:pt x="4221480" y="0"/>
                    <a:pt x="4267200" y="45720"/>
                    <a:pt x="4267200" y="101600"/>
                  </a:cubicBezTo>
                  <a:cubicBezTo>
                    <a:pt x="4267200" y="157480"/>
                    <a:pt x="4221480" y="203200"/>
                    <a:pt x="4165600" y="203200"/>
                  </a:cubicBezTo>
                  <a:cubicBezTo>
                    <a:pt x="4109720" y="203200"/>
                    <a:pt x="4064000" y="157480"/>
                    <a:pt x="4064000" y="101600"/>
                  </a:cubicBezTo>
                  <a:cubicBezTo>
                    <a:pt x="4064000" y="45720"/>
                    <a:pt x="4109720" y="0"/>
                    <a:pt x="4165600" y="0"/>
                  </a:cubicBezTo>
                  <a:close/>
                  <a:moveTo>
                    <a:pt x="4572000" y="0"/>
                  </a:moveTo>
                  <a:cubicBezTo>
                    <a:pt x="4627880" y="0"/>
                    <a:pt x="4673600" y="45720"/>
                    <a:pt x="4673600" y="101600"/>
                  </a:cubicBezTo>
                  <a:cubicBezTo>
                    <a:pt x="4673600" y="157480"/>
                    <a:pt x="4627880" y="203200"/>
                    <a:pt x="4572000" y="203200"/>
                  </a:cubicBezTo>
                  <a:cubicBezTo>
                    <a:pt x="4516120" y="203200"/>
                    <a:pt x="4470400" y="157480"/>
                    <a:pt x="4470400" y="101600"/>
                  </a:cubicBezTo>
                  <a:cubicBezTo>
                    <a:pt x="4470400" y="45720"/>
                    <a:pt x="4516120" y="0"/>
                    <a:pt x="4572000" y="0"/>
                  </a:cubicBezTo>
                  <a:close/>
                  <a:moveTo>
                    <a:pt x="4978400" y="0"/>
                  </a:moveTo>
                  <a:cubicBezTo>
                    <a:pt x="5034280" y="0"/>
                    <a:pt x="5080000" y="45720"/>
                    <a:pt x="5080000" y="101600"/>
                  </a:cubicBezTo>
                  <a:cubicBezTo>
                    <a:pt x="5080000" y="157480"/>
                    <a:pt x="5034280" y="203200"/>
                    <a:pt x="4978400" y="203200"/>
                  </a:cubicBezTo>
                  <a:cubicBezTo>
                    <a:pt x="4922520" y="203200"/>
                    <a:pt x="4876800" y="157480"/>
                    <a:pt x="4876800" y="101600"/>
                  </a:cubicBezTo>
                  <a:cubicBezTo>
                    <a:pt x="4876800" y="45720"/>
                    <a:pt x="4922520" y="0"/>
                    <a:pt x="4978400" y="0"/>
                  </a:cubicBezTo>
                  <a:close/>
                  <a:moveTo>
                    <a:pt x="5384800" y="0"/>
                  </a:moveTo>
                  <a:cubicBezTo>
                    <a:pt x="5440680" y="0"/>
                    <a:pt x="5486400" y="45720"/>
                    <a:pt x="5486400" y="101600"/>
                  </a:cubicBezTo>
                  <a:cubicBezTo>
                    <a:pt x="5486400" y="157480"/>
                    <a:pt x="5440680" y="203200"/>
                    <a:pt x="5384800" y="203200"/>
                  </a:cubicBezTo>
                  <a:cubicBezTo>
                    <a:pt x="5328920" y="203200"/>
                    <a:pt x="5283200" y="157480"/>
                    <a:pt x="5283200" y="101600"/>
                  </a:cubicBezTo>
                  <a:cubicBezTo>
                    <a:pt x="5283200" y="45720"/>
                    <a:pt x="5328920" y="0"/>
                    <a:pt x="5384800" y="0"/>
                  </a:cubicBezTo>
                  <a:close/>
                  <a:moveTo>
                    <a:pt x="5791200" y="0"/>
                  </a:moveTo>
                  <a:cubicBezTo>
                    <a:pt x="5847080" y="0"/>
                    <a:pt x="5892800" y="45720"/>
                    <a:pt x="5892800" y="101600"/>
                  </a:cubicBezTo>
                  <a:cubicBezTo>
                    <a:pt x="5892800" y="157480"/>
                    <a:pt x="5847080" y="203200"/>
                    <a:pt x="5791200" y="203200"/>
                  </a:cubicBezTo>
                  <a:cubicBezTo>
                    <a:pt x="5735320" y="203200"/>
                    <a:pt x="5689600" y="157480"/>
                    <a:pt x="5689600" y="101600"/>
                  </a:cubicBezTo>
                  <a:cubicBezTo>
                    <a:pt x="5689600" y="45720"/>
                    <a:pt x="5735320" y="0"/>
                    <a:pt x="5791200" y="0"/>
                  </a:cubicBezTo>
                  <a:close/>
                  <a:moveTo>
                    <a:pt x="6197600" y="0"/>
                  </a:moveTo>
                  <a:cubicBezTo>
                    <a:pt x="6253480" y="0"/>
                    <a:pt x="6299200" y="45720"/>
                    <a:pt x="6299200" y="101600"/>
                  </a:cubicBezTo>
                  <a:cubicBezTo>
                    <a:pt x="6299200" y="157480"/>
                    <a:pt x="6253480" y="203200"/>
                    <a:pt x="6197600" y="203200"/>
                  </a:cubicBezTo>
                  <a:cubicBezTo>
                    <a:pt x="6141720" y="203200"/>
                    <a:pt x="6096000" y="157480"/>
                    <a:pt x="6096000" y="101600"/>
                  </a:cubicBezTo>
                  <a:cubicBezTo>
                    <a:pt x="6096000" y="45720"/>
                    <a:pt x="6141720" y="0"/>
                    <a:pt x="6197600" y="0"/>
                  </a:cubicBezTo>
                  <a:close/>
                  <a:moveTo>
                    <a:pt x="6604000" y="0"/>
                  </a:moveTo>
                  <a:cubicBezTo>
                    <a:pt x="6659880" y="0"/>
                    <a:pt x="6705600" y="45720"/>
                    <a:pt x="6705600" y="101600"/>
                  </a:cubicBezTo>
                  <a:cubicBezTo>
                    <a:pt x="6705600" y="157480"/>
                    <a:pt x="6659880" y="203200"/>
                    <a:pt x="6604000" y="203200"/>
                  </a:cubicBezTo>
                  <a:cubicBezTo>
                    <a:pt x="6548120" y="203200"/>
                    <a:pt x="6502400" y="157480"/>
                    <a:pt x="6502400" y="101600"/>
                  </a:cubicBezTo>
                  <a:cubicBezTo>
                    <a:pt x="6502400" y="45720"/>
                    <a:pt x="6548120" y="0"/>
                    <a:pt x="6604000" y="0"/>
                  </a:cubicBezTo>
                  <a:close/>
                  <a:moveTo>
                    <a:pt x="7010400" y="0"/>
                  </a:moveTo>
                  <a:cubicBezTo>
                    <a:pt x="7066280" y="0"/>
                    <a:pt x="7112000" y="45720"/>
                    <a:pt x="7112000" y="101600"/>
                  </a:cubicBezTo>
                  <a:cubicBezTo>
                    <a:pt x="7112000" y="157480"/>
                    <a:pt x="7066280" y="203200"/>
                    <a:pt x="7010400" y="203200"/>
                  </a:cubicBezTo>
                  <a:cubicBezTo>
                    <a:pt x="6954520" y="203200"/>
                    <a:pt x="6908800" y="157480"/>
                    <a:pt x="6908800" y="101600"/>
                  </a:cubicBezTo>
                  <a:cubicBezTo>
                    <a:pt x="6908800" y="45720"/>
                    <a:pt x="6954520" y="0"/>
                    <a:pt x="7010400" y="0"/>
                  </a:cubicBezTo>
                  <a:close/>
                  <a:moveTo>
                    <a:pt x="7416800" y="0"/>
                  </a:moveTo>
                  <a:cubicBezTo>
                    <a:pt x="7472680" y="0"/>
                    <a:pt x="7518400" y="45720"/>
                    <a:pt x="7518400" y="101600"/>
                  </a:cubicBezTo>
                  <a:cubicBezTo>
                    <a:pt x="7518400" y="157480"/>
                    <a:pt x="7472680" y="203200"/>
                    <a:pt x="7416800" y="203200"/>
                  </a:cubicBezTo>
                  <a:cubicBezTo>
                    <a:pt x="7360920" y="203200"/>
                    <a:pt x="7315200" y="157480"/>
                    <a:pt x="7315200" y="101600"/>
                  </a:cubicBezTo>
                  <a:cubicBezTo>
                    <a:pt x="7315200" y="45720"/>
                    <a:pt x="7360920" y="0"/>
                    <a:pt x="7416800" y="0"/>
                  </a:cubicBezTo>
                  <a:close/>
                  <a:moveTo>
                    <a:pt x="7823200" y="0"/>
                  </a:moveTo>
                  <a:cubicBezTo>
                    <a:pt x="7879080" y="0"/>
                    <a:pt x="7924800" y="45720"/>
                    <a:pt x="7924800" y="101600"/>
                  </a:cubicBezTo>
                  <a:cubicBezTo>
                    <a:pt x="7924800" y="157480"/>
                    <a:pt x="7879080" y="203200"/>
                    <a:pt x="7823200" y="203200"/>
                  </a:cubicBezTo>
                  <a:cubicBezTo>
                    <a:pt x="7767320" y="203200"/>
                    <a:pt x="7721600" y="157480"/>
                    <a:pt x="7721600" y="101600"/>
                  </a:cubicBezTo>
                  <a:cubicBezTo>
                    <a:pt x="7721600" y="45720"/>
                    <a:pt x="7767320" y="0"/>
                    <a:pt x="7823200" y="0"/>
                  </a:cubicBezTo>
                  <a:close/>
                  <a:moveTo>
                    <a:pt x="8229600" y="0"/>
                  </a:moveTo>
                  <a:cubicBezTo>
                    <a:pt x="8285480" y="0"/>
                    <a:pt x="8331200" y="45720"/>
                    <a:pt x="8331200" y="101600"/>
                  </a:cubicBezTo>
                  <a:cubicBezTo>
                    <a:pt x="8331200" y="157480"/>
                    <a:pt x="8285480" y="203200"/>
                    <a:pt x="8229600" y="203200"/>
                  </a:cubicBezTo>
                  <a:cubicBezTo>
                    <a:pt x="8173720" y="203200"/>
                    <a:pt x="8128000" y="157480"/>
                    <a:pt x="8128000" y="101600"/>
                  </a:cubicBezTo>
                  <a:cubicBezTo>
                    <a:pt x="8128000" y="45720"/>
                    <a:pt x="8173720" y="0"/>
                    <a:pt x="8229600" y="0"/>
                  </a:cubicBezTo>
                  <a:close/>
                </a:path>
              </a:pathLst>
            </a:custGeom>
            <a:solidFill>
              <a:srgbClr val="FFCC4D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3664240" y="2048067"/>
            <a:ext cx="7827313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5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We are waiting a few minutes to get a chance for everybody to join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664240" y="3173646"/>
            <a:ext cx="7827313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5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If you struggle with quality at your end, consider turning your camera off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24643" y="1054805"/>
            <a:ext cx="2717565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Montserrat Bold"/>
                <a:ea typeface="+mn-ea"/>
                <a:cs typeface="+mn-cs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9597733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4177" y="1815819"/>
            <a:ext cx="7772400" cy="2186184"/>
          </a:xfrm>
        </p:spPr>
        <p:txBody>
          <a:bodyPr>
            <a:normAutofit/>
          </a:bodyPr>
          <a:lstStyle/>
          <a:p>
            <a:r>
              <a:rPr lang="en-GB" sz="4800" b="0" dirty="0"/>
              <a:t>Parent Council Meeting</a:t>
            </a:r>
            <a:br>
              <a:rPr lang="en-GB" sz="4800" b="0" dirty="0"/>
            </a:br>
            <a:endParaRPr lang="en-GB" sz="4800" b="0">
              <a:cs typeface="Calibri 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521" y="537215"/>
            <a:ext cx="1828959" cy="14326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6148E6-FA62-0B47-8F08-9CC0C61B4BE7}"/>
              </a:ext>
            </a:extLst>
          </p:cNvPr>
          <p:cNvSpPr txBox="1"/>
          <p:nvPr/>
        </p:nvSpPr>
        <p:spPr>
          <a:xfrm>
            <a:off x="4014340" y="3750856"/>
            <a:ext cx="4068743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Calibri"/>
              </a:rPr>
              <a:t> 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16</a:t>
            </a:r>
            <a:r>
              <a:rPr lang="en-US" sz="3200" baseline="30000" dirty="0">
                <a:solidFill>
                  <a:prstClr val="black"/>
                </a:solidFill>
                <a:latin typeface="Calibri"/>
                <a:ea typeface="+mn-lt"/>
                <a:cs typeface="Calibri"/>
              </a:rPr>
              <a:t>th</a:t>
            </a:r>
            <a:r>
              <a:rPr lang="en-US" sz="3600" baseline="30000" dirty="0">
                <a:solidFill>
                  <a:prstClr val="black"/>
                </a:solidFill>
                <a:latin typeface="Calibri"/>
                <a:ea typeface="+mn-lt"/>
                <a:cs typeface="Calibri"/>
              </a:rPr>
              <a:t> </a:t>
            </a:r>
            <a:r>
              <a:rPr lang="en-US" sz="3600" dirty="0">
                <a:solidFill>
                  <a:prstClr val="black"/>
                </a:solidFill>
                <a:latin typeface="Calibri"/>
              </a:rPr>
              <a:t>December 2020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20A899-DD0D-4324-AC88-CCB592109262}"/>
              </a:ext>
            </a:extLst>
          </p:cNvPr>
          <p:cNvSpPr txBox="1"/>
          <p:nvPr/>
        </p:nvSpPr>
        <p:spPr>
          <a:xfrm>
            <a:off x="2610929" y="4983192"/>
            <a:ext cx="720018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4000" dirty="0">
                <a:solidFill>
                  <a:prstClr val="black"/>
                </a:solidFill>
                <a:latin typeface="Calibri Light"/>
              </a:rPr>
              <a:t>Pupil &amp; Parent Survey Results</a:t>
            </a:r>
            <a:endParaRPr lang="en-GB" sz="4000" dirty="0">
              <a:solidFill>
                <a:prstClr val="black"/>
              </a:solidFill>
              <a:latin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625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4"/>
    </mc:Choice>
    <mc:Fallback xmlns="">
      <p:transition spd="slow" advTm="5924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48D4C-73AF-F748-BA96-F96BBE59B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-189074"/>
            <a:ext cx="9144000" cy="1325563"/>
          </a:xfrm>
        </p:spPr>
        <p:txBody>
          <a:bodyPr>
            <a:normAutofit/>
          </a:bodyPr>
          <a:lstStyle/>
          <a:p>
            <a:r>
              <a:rPr lang="en-US" sz="2400" dirty="0"/>
              <a:t>Q1 : Lesson Structure: Choose the 3 features of a lesson that you think help you learn best  </a:t>
            </a:r>
            <a:r>
              <a:rPr lang="en-US" sz="1800" dirty="0"/>
              <a:t>(457 respondents)</a:t>
            </a:r>
          </a:p>
        </p:txBody>
      </p:sp>
      <p:pic>
        <p:nvPicPr>
          <p:cNvPr id="15" name="Picture 2" descr="N:\downloads\IMG_0404.jpg">
            <a:extLst>
              <a:ext uri="{FF2B5EF4-FFF2-40B4-BE49-F238E27FC236}">
                <a16:creationId xmlns:a16="http://schemas.microsoft.com/office/drawing/2014/main" id="{CA07E6D1-08FB-0048-8601-B15F3AF570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" t="41367"/>
          <a:stretch/>
        </p:blipFill>
        <p:spPr bwMode="auto">
          <a:xfrm>
            <a:off x="1586631" y="3908119"/>
            <a:ext cx="8931058" cy="28809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E4D9B35-18B9-6A4B-B694-721775B0BE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1683" y="894303"/>
            <a:ext cx="6235974" cy="28864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3817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3E48D4C-73AF-F748-BA96-F96BBE59BA6D}"/>
              </a:ext>
            </a:extLst>
          </p:cNvPr>
          <p:cNvSpPr txBox="1">
            <a:spLocks/>
          </p:cNvSpPr>
          <p:nvPr/>
        </p:nvSpPr>
        <p:spPr>
          <a:xfrm>
            <a:off x="1524000" y="-189074"/>
            <a:ext cx="9144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prstClr val="black"/>
                </a:solidFill>
                <a:latin typeface="Calibri Light"/>
              </a:rPr>
              <a:t>Q2. Teaching Methods:  Choose the 3 things that help you learn best</a:t>
            </a:r>
            <a:r>
              <a:rPr lang="en-US" sz="1600" dirty="0">
                <a:solidFill>
                  <a:prstClr val="black"/>
                </a:solidFill>
                <a:latin typeface="Calibri Light"/>
              </a:rPr>
              <a:t>   </a:t>
            </a:r>
            <a:endParaRPr lang="en-US" dirty="0">
              <a:solidFill>
                <a:prstClr val="black"/>
              </a:solidFill>
              <a:latin typeface="Calibri Light"/>
            </a:endParaRPr>
          </a:p>
          <a:p>
            <a:r>
              <a:rPr lang="en-US" sz="1800" dirty="0">
                <a:solidFill>
                  <a:prstClr val="black"/>
                </a:solidFill>
                <a:latin typeface="Calibri Light"/>
              </a:rPr>
              <a:t>(457 respondents)</a:t>
            </a:r>
            <a:r>
              <a:rPr lang="en-US" sz="2800" dirty="0">
                <a:solidFill>
                  <a:prstClr val="black"/>
                </a:solidFill>
                <a:latin typeface="Calibri Light"/>
              </a:rPr>
              <a:t> </a:t>
            </a:r>
            <a:endParaRPr lang="en-US" sz="2800">
              <a:solidFill>
                <a:prstClr val="black"/>
              </a:solidFill>
              <a:latin typeface="Calibri Light"/>
            </a:endParaRPr>
          </a:p>
        </p:txBody>
      </p:sp>
      <p:pic>
        <p:nvPicPr>
          <p:cNvPr id="2050" name="Picture 2" descr="N:\downloads\IMG_0405.jpg">
            <a:extLst>
              <a:ext uri="{FF2B5EF4-FFF2-40B4-BE49-F238E27FC236}">
                <a16:creationId xmlns:a16="http://schemas.microsoft.com/office/drawing/2014/main" id="{5AB6247C-54DA-AD42-8AFE-E3C8FA8D43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4"/>
          <a:stretch/>
        </p:blipFill>
        <p:spPr bwMode="auto">
          <a:xfrm>
            <a:off x="1574104" y="3883070"/>
            <a:ext cx="9018740" cy="287943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3068C6-0C56-F84A-8BC0-6C677825634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7599"/>
          <a:stretch/>
        </p:blipFill>
        <p:spPr>
          <a:xfrm>
            <a:off x="1761994" y="955765"/>
            <a:ext cx="6257002" cy="28020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74604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3E48D4C-73AF-F748-BA96-F96BBE59B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-250087"/>
            <a:ext cx="9144000" cy="1325563"/>
          </a:xfrm>
        </p:spPr>
        <p:txBody>
          <a:bodyPr>
            <a:normAutofit/>
          </a:bodyPr>
          <a:lstStyle/>
          <a:p>
            <a:r>
              <a:rPr lang="en-US" sz="2400" dirty="0"/>
              <a:t>Q3. Learning Environment: Choose the 3 things that help you learn best</a:t>
            </a:r>
            <a:br>
              <a:rPr lang="en-US" sz="2400" dirty="0">
                <a:cs typeface="Calibri Light"/>
              </a:rPr>
            </a:br>
            <a:r>
              <a:rPr lang="en-US" sz="1800" dirty="0">
                <a:cs typeface="Calibri Light"/>
              </a:rPr>
              <a:t>(457 respondents)</a:t>
            </a:r>
            <a:endParaRPr lang="en-US" sz="1800" dirty="0"/>
          </a:p>
        </p:txBody>
      </p:sp>
      <p:pic>
        <p:nvPicPr>
          <p:cNvPr id="3074" name="Picture 2" descr="N:\downloads\IMG_0406.jpg">
            <a:extLst>
              <a:ext uri="{FF2B5EF4-FFF2-40B4-BE49-F238E27FC236}">
                <a16:creationId xmlns:a16="http://schemas.microsoft.com/office/drawing/2014/main" id="{531518BC-41DD-F340-BC83-A400571FAC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68"/>
          <a:stretch/>
        </p:blipFill>
        <p:spPr bwMode="auto">
          <a:xfrm>
            <a:off x="1624208" y="3820435"/>
            <a:ext cx="8981162" cy="290604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0035AB-7228-6F44-99F6-78C586ADE6F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483"/>
          <a:stretch/>
        </p:blipFill>
        <p:spPr>
          <a:xfrm>
            <a:off x="1853679" y="864730"/>
            <a:ext cx="4104536" cy="29132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9898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3E48D4C-73AF-F748-BA96-F96BBE59B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-226652"/>
            <a:ext cx="9144000" cy="1325563"/>
          </a:xfrm>
        </p:spPr>
        <p:txBody>
          <a:bodyPr>
            <a:normAutofit/>
          </a:bodyPr>
          <a:lstStyle/>
          <a:p>
            <a:r>
              <a:rPr lang="en-US" sz="2400" dirty="0"/>
              <a:t>Q4. Please add any other things that teachers do to help you learn better</a:t>
            </a:r>
          </a:p>
        </p:txBody>
      </p:sp>
      <p:sp>
        <p:nvSpPr>
          <p:cNvPr id="3" name="Oval Callout 2">
            <a:extLst>
              <a:ext uri="{FF2B5EF4-FFF2-40B4-BE49-F238E27FC236}">
                <a16:creationId xmlns:a16="http://schemas.microsoft.com/office/drawing/2014/main" id="{A79CF8CE-FC61-A34F-A0BF-6BB8F0175ADC}"/>
              </a:ext>
            </a:extLst>
          </p:cNvPr>
          <p:cNvSpPr/>
          <p:nvPr/>
        </p:nvSpPr>
        <p:spPr>
          <a:xfrm>
            <a:off x="2057712" y="4476773"/>
            <a:ext cx="3243030" cy="1221749"/>
          </a:xfrm>
          <a:prstGeom prst="wedgeEllipse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Make Lessons Interactive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Oval Callout 6">
            <a:extLst>
              <a:ext uri="{FF2B5EF4-FFF2-40B4-BE49-F238E27FC236}">
                <a16:creationId xmlns:a16="http://schemas.microsoft.com/office/drawing/2014/main" id="{51942D1B-C34B-E240-BA9B-756B477CADDF}"/>
              </a:ext>
            </a:extLst>
          </p:cNvPr>
          <p:cNvSpPr/>
          <p:nvPr/>
        </p:nvSpPr>
        <p:spPr>
          <a:xfrm>
            <a:off x="5117925" y="3655082"/>
            <a:ext cx="2029217" cy="990000"/>
          </a:xfrm>
          <a:prstGeom prst="wedgeEllipseCallout">
            <a:avLst/>
          </a:prstGeom>
          <a:solidFill>
            <a:srgbClr val="00FD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</a:rPr>
              <a:t>Kahoot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Oval Callout 8">
            <a:extLst>
              <a:ext uri="{FF2B5EF4-FFF2-40B4-BE49-F238E27FC236}">
                <a16:creationId xmlns:a16="http://schemas.microsoft.com/office/drawing/2014/main" id="{89A8C90A-5BAF-314F-8F52-CDD6310E0B71}"/>
              </a:ext>
            </a:extLst>
          </p:cNvPr>
          <p:cNvSpPr/>
          <p:nvPr/>
        </p:nvSpPr>
        <p:spPr>
          <a:xfrm>
            <a:off x="5796940" y="5362872"/>
            <a:ext cx="2029217" cy="990000"/>
          </a:xfrm>
          <a:prstGeom prst="wedgeEllipseCallout">
            <a:avLst/>
          </a:prstGeom>
          <a:solidFill>
            <a:srgbClr val="FF7DE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Give me clear instructions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B8101AA6-4087-B148-877F-E87F7D2F0D15}"/>
              </a:ext>
            </a:extLst>
          </p:cNvPr>
          <p:cNvSpPr/>
          <p:nvPr/>
        </p:nvSpPr>
        <p:spPr>
          <a:xfrm>
            <a:off x="2058443" y="2749412"/>
            <a:ext cx="2029217" cy="990000"/>
          </a:xfrm>
          <a:prstGeom prst="wedgeEllipseCallout">
            <a:avLst/>
          </a:prstGeom>
          <a:solidFill>
            <a:srgbClr val="A8FB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Let me work with friends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3461B566-E284-7443-9F6A-F0D808CEFEC0}"/>
              </a:ext>
            </a:extLst>
          </p:cNvPr>
          <p:cNvSpPr/>
          <p:nvPr/>
        </p:nvSpPr>
        <p:spPr>
          <a:xfrm>
            <a:off x="2597063" y="972241"/>
            <a:ext cx="2029217" cy="990000"/>
          </a:xfrm>
          <a:prstGeom prst="wedgeEllipseCallout">
            <a:avLst/>
          </a:prstGeom>
          <a:solidFill>
            <a:srgbClr val="C88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Check I understand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Oval Callout 11">
            <a:extLst>
              <a:ext uri="{FF2B5EF4-FFF2-40B4-BE49-F238E27FC236}">
                <a16:creationId xmlns:a16="http://schemas.microsoft.com/office/drawing/2014/main" id="{EBB37EAA-1B71-564A-853D-E533DAB6B6E2}"/>
              </a:ext>
            </a:extLst>
          </p:cNvPr>
          <p:cNvSpPr/>
          <p:nvPr/>
        </p:nvSpPr>
        <p:spPr>
          <a:xfrm>
            <a:off x="8505173" y="4520019"/>
            <a:ext cx="2029217" cy="990000"/>
          </a:xfrm>
          <a:prstGeom prst="wedgeEllipseCallou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Mark our work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Oval Callout 12">
            <a:extLst>
              <a:ext uri="{FF2B5EF4-FFF2-40B4-BE49-F238E27FC236}">
                <a16:creationId xmlns:a16="http://schemas.microsoft.com/office/drawing/2014/main" id="{04418DDF-F4B2-FD48-880F-F976F1BCC665}"/>
              </a:ext>
            </a:extLst>
          </p:cNvPr>
          <p:cNvSpPr/>
          <p:nvPr/>
        </p:nvSpPr>
        <p:spPr>
          <a:xfrm>
            <a:off x="4649243" y="1952487"/>
            <a:ext cx="2029217" cy="990000"/>
          </a:xfrm>
          <a:prstGeom prst="wedgeEllipseCallout">
            <a:avLst/>
          </a:prstGeom>
          <a:solidFill>
            <a:srgbClr val="FF7B5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Give me work at the right level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Oval Callout 13">
            <a:extLst>
              <a:ext uri="{FF2B5EF4-FFF2-40B4-BE49-F238E27FC236}">
                <a16:creationId xmlns:a16="http://schemas.microsoft.com/office/drawing/2014/main" id="{66BA1FA1-29B4-0C41-A160-DB72E8CD32CC}"/>
              </a:ext>
            </a:extLst>
          </p:cNvPr>
          <p:cNvSpPr/>
          <p:nvPr/>
        </p:nvSpPr>
        <p:spPr>
          <a:xfrm>
            <a:off x="6701423" y="1098911"/>
            <a:ext cx="2029217" cy="990000"/>
          </a:xfrm>
          <a:prstGeom prst="wedgeEllipse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Give me help when I’m stuck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Oval Callout 15">
            <a:extLst>
              <a:ext uri="{FF2B5EF4-FFF2-40B4-BE49-F238E27FC236}">
                <a16:creationId xmlns:a16="http://schemas.microsoft.com/office/drawing/2014/main" id="{0CB9A9F6-132B-5D48-A7D6-CE3C008674CD}"/>
              </a:ext>
            </a:extLst>
          </p:cNvPr>
          <p:cNvSpPr/>
          <p:nvPr/>
        </p:nvSpPr>
        <p:spPr>
          <a:xfrm>
            <a:off x="7615823" y="2558084"/>
            <a:ext cx="2918566" cy="1221749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Use varied tasks to learn</a:t>
            </a:r>
            <a:endParaRPr lang="en-US" b="1" dirty="0">
              <a:solidFill>
                <a:prstClr val="white"/>
              </a:solidFill>
              <a:latin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02857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76E73-3A22-4916-84EE-6D21F7BF82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cs typeface="Calibri Light"/>
              </a:rPr>
              <a:t>Parent Survey Results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48464F-B2F7-4FFD-BC71-B4B4E15B55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0112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alendar&#10;&#10;Description automatically generated">
            <a:extLst>
              <a:ext uri="{FF2B5EF4-FFF2-40B4-BE49-F238E27FC236}">
                <a16:creationId xmlns:a16="http://schemas.microsoft.com/office/drawing/2014/main" id="{880D2445-1CA1-495D-9F2C-2473A9CF4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3297" y="570905"/>
            <a:ext cx="6825347" cy="6276386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9B019A-9F79-4CA3-979B-39CFFC453723}"/>
              </a:ext>
            </a:extLst>
          </p:cNvPr>
          <p:cNvSpPr txBox="1"/>
          <p:nvPr/>
        </p:nvSpPr>
        <p:spPr>
          <a:xfrm>
            <a:off x="1695656" y="-9903"/>
            <a:ext cx="457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prstClr val="black"/>
                </a:solidFill>
                <a:latin typeface="Calibri"/>
              </a:rPr>
              <a:t>Q1</a:t>
            </a:r>
          </a:p>
        </p:txBody>
      </p:sp>
      <p:pic>
        <p:nvPicPr>
          <p:cNvPr id="5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4171937D-C16D-4080-AC57-9F2FFAFAE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2145" y="55382"/>
            <a:ext cx="6094853" cy="50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458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9B019A-9F79-4CA3-979B-39CFFC453723}"/>
              </a:ext>
            </a:extLst>
          </p:cNvPr>
          <p:cNvSpPr txBox="1"/>
          <p:nvPr/>
        </p:nvSpPr>
        <p:spPr>
          <a:xfrm>
            <a:off x="1695656" y="-9903"/>
            <a:ext cx="457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prstClr val="black"/>
                </a:solidFill>
                <a:latin typeface="Calibri"/>
              </a:rPr>
              <a:t>Q2</a:t>
            </a:r>
          </a:p>
        </p:txBody>
      </p:sp>
      <p:pic>
        <p:nvPicPr>
          <p:cNvPr id="8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BCFE0AD-E85E-415B-A8B7-829611B15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175" y="49438"/>
            <a:ext cx="5493275" cy="623018"/>
          </a:xfrm>
          <a:prstGeom prst="rect">
            <a:avLst/>
          </a:prstGeom>
        </p:spPr>
      </p:pic>
      <p:pic>
        <p:nvPicPr>
          <p:cNvPr id="10" name="Picture 10" descr="Calendar&#10;&#10;Description automatically generated">
            <a:extLst>
              <a:ext uri="{FF2B5EF4-FFF2-40B4-BE49-F238E27FC236}">
                <a16:creationId xmlns:a16="http://schemas.microsoft.com/office/drawing/2014/main" id="{57F1D826-4452-49A9-8778-419EB2A9B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107" y="870034"/>
            <a:ext cx="6971440" cy="597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9815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9B019A-9F79-4CA3-979B-39CFFC453723}"/>
              </a:ext>
            </a:extLst>
          </p:cNvPr>
          <p:cNvSpPr txBox="1"/>
          <p:nvPr/>
        </p:nvSpPr>
        <p:spPr>
          <a:xfrm>
            <a:off x="1695656" y="-9903"/>
            <a:ext cx="457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prstClr val="black"/>
                </a:solidFill>
                <a:latin typeface="Calibri"/>
              </a:rPr>
              <a:t>Q2</a:t>
            </a:r>
          </a:p>
        </p:txBody>
      </p:sp>
      <p:pic>
        <p:nvPicPr>
          <p:cNvPr id="8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BCFE0AD-E85E-415B-A8B7-829611B15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175" y="49438"/>
            <a:ext cx="5493275" cy="623018"/>
          </a:xfrm>
          <a:prstGeom prst="rect">
            <a:avLst/>
          </a:prstGeom>
        </p:spPr>
      </p:pic>
      <p:pic>
        <p:nvPicPr>
          <p:cNvPr id="4" name="Picture 4" descr="Timeline, calendar&#10;&#10;Description automatically generated">
            <a:extLst>
              <a:ext uri="{FF2B5EF4-FFF2-40B4-BE49-F238E27FC236}">
                <a16:creationId xmlns:a16="http://schemas.microsoft.com/office/drawing/2014/main" id="{17D9C12D-F16C-44AB-A43D-DED66F3CD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7753" y="1038531"/>
            <a:ext cx="7186290" cy="423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918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9B019A-9F79-4CA3-979B-39CFFC453723}"/>
              </a:ext>
            </a:extLst>
          </p:cNvPr>
          <p:cNvSpPr txBox="1"/>
          <p:nvPr/>
        </p:nvSpPr>
        <p:spPr>
          <a:xfrm>
            <a:off x="1695656" y="-9903"/>
            <a:ext cx="457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prstClr val="black"/>
                </a:solidFill>
                <a:latin typeface="Calibri"/>
              </a:rPr>
              <a:t>Q3</a:t>
            </a:r>
          </a:p>
        </p:txBody>
      </p:sp>
      <p:pic>
        <p:nvPicPr>
          <p:cNvPr id="2" name="Picture 4" descr="Table&#10;&#10;Description automatically generated">
            <a:extLst>
              <a:ext uri="{FF2B5EF4-FFF2-40B4-BE49-F238E27FC236}">
                <a16:creationId xmlns:a16="http://schemas.microsoft.com/office/drawing/2014/main" id="{612FC7B9-3793-4387-8223-0C5838F38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882" y="979186"/>
            <a:ext cx="8234755" cy="4383989"/>
          </a:xfrm>
          <a:prstGeom prst="rect">
            <a:avLst/>
          </a:prstGeom>
        </p:spPr>
      </p:pic>
      <p:pic>
        <p:nvPicPr>
          <p:cNvPr id="5" name="Picture 5" descr="Text&#10;&#10;Description automatically generated">
            <a:extLst>
              <a:ext uri="{FF2B5EF4-FFF2-40B4-BE49-F238E27FC236}">
                <a16:creationId xmlns:a16="http://schemas.microsoft.com/office/drawing/2014/main" id="{19F5D788-116E-4D2C-B314-EF0C81CA6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362" y="51870"/>
            <a:ext cx="6137824" cy="68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562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9B019A-9F79-4CA3-979B-39CFFC453723}"/>
              </a:ext>
            </a:extLst>
          </p:cNvPr>
          <p:cNvSpPr txBox="1"/>
          <p:nvPr/>
        </p:nvSpPr>
        <p:spPr>
          <a:xfrm>
            <a:off x="1695656" y="265104"/>
            <a:ext cx="457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prstClr val="black"/>
                </a:solidFill>
                <a:latin typeface="Calibri"/>
              </a:rPr>
              <a:t>Q4</a:t>
            </a:r>
          </a:p>
        </p:txBody>
      </p:sp>
      <p:pic>
        <p:nvPicPr>
          <p:cNvPr id="4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C9847207-5B5F-4966-AE8F-5E931893E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085" y="174295"/>
            <a:ext cx="7555831" cy="545184"/>
          </a:xfrm>
          <a:prstGeom prst="rect">
            <a:avLst/>
          </a:prstGeom>
        </p:spPr>
      </p:pic>
      <p:sp>
        <p:nvSpPr>
          <p:cNvPr id="7" name="Oval Callout 2">
            <a:extLst>
              <a:ext uri="{FF2B5EF4-FFF2-40B4-BE49-F238E27FC236}">
                <a16:creationId xmlns:a16="http://schemas.microsoft.com/office/drawing/2014/main" id="{8D54CBF6-DCEC-4596-91B9-B1CBD8136083}"/>
              </a:ext>
            </a:extLst>
          </p:cNvPr>
          <p:cNvSpPr/>
          <p:nvPr/>
        </p:nvSpPr>
        <p:spPr>
          <a:xfrm>
            <a:off x="1834268" y="4519743"/>
            <a:ext cx="3243030" cy="1221749"/>
          </a:xfrm>
          <a:prstGeom prst="wedgeEllipse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Calibri"/>
                <a:cs typeface="Calibri"/>
              </a:rPr>
              <a:t>Positive relationships / </a:t>
            </a:r>
            <a:r>
              <a:rPr lang="en-GB">
                <a:solidFill>
                  <a:srgbClr val="000000"/>
                </a:solidFill>
                <a:latin typeface="Calibri"/>
                <a:cs typeface="Calibri"/>
              </a:rPr>
              <a:t>culture / climate / support</a:t>
            </a:r>
          </a:p>
        </p:txBody>
      </p:sp>
      <p:sp>
        <p:nvSpPr>
          <p:cNvPr id="9" name="Oval Callout 6">
            <a:extLst>
              <a:ext uri="{FF2B5EF4-FFF2-40B4-BE49-F238E27FC236}">
                <a16:creationId xmlns:a16="http://schemas.microsoft.com/office/drawing/2014/main" id="{20B3BCC2-1C77-4822-9D0F-F066DB785D07}"/>
              </a:ext>
            </a:extLst>
          </p:cNvPr>
          <p:cNvSpPr/>
          <p:nvPr/>
        </p:nvSpPr>
        <p:spPr>
          <a:xfrm>
            <a:off x="5117925" y="3655082"/>
            <a:ext cx="2029217" cy="990000"/>
          </a:xfrm>
          <a:prstGeom prst="wedgeEllipseCallout">
            <a:avLst/>
          </a:prstGeom>
          <a:solidFill>
            <a:srgbClr val="00FD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solidFill>
                  <a:srgbClr val="000000"/>
                </a:solidFill>
                <a:latin typeface="Calibri"/>
                <a:cs typeface="Calibri"/>
              </a:rPr>
              <a:t>Passion for subject</a:t>
            </a:r>
            <a:endParaRPr lang="en-GB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1" name="Oval Callout 8">
            <a:extLst>
              <a:ext uri="{FF2B5EF4-FFF2-40B4-BE49-F238E27FC236}">
                <a16:creationId xmlns:a16="http://schemas.microsoft.com/office/drawing/2014/main" id="{647DE047-240C-40EC-92CD-E506E1A32904}"/>
              </a:ext>
            </a:extLst>
          </p:cNvPr>
          <p:cNvSpPr/>
          <p:nvPr/>
        </p:nvSpPr>
        <p:spPr>
          <a:xfrm>
            <a:off x="5418805" y="5319902"/>
            <a:ext cx="2029217" cy="990000"/>
          </a:xfrm>
          <a:prstGeom prst="wedgeEllipseCallout">
            <a:avLst/>
          </a:prstGeom>
          <a:solidFill>
            <a:srgbClr val="FF7DE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solidFill>
                  <a:srgbClr val="000000"/>
                </a:solidFill>
                <a:latin typeface="Calibri"/>
                <a:cs typeface="Calibri"/>
              </a:rPr>
              <a:t>Inspire and motivate</a:t>
            </a:r>
            <a:endParaRPr lang="en-GB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3" name="Oval Callout 9">
            <a:extLst>
              <a:ext uri="{FF2B5EF4-FFF2-40B4-BE49-F238E27FC236}">
                <a16:creationId xmlns:a16="http://schemas.microsoft.com/office/drawing/2014/main" id="{A6FFF6E4-F273-43C1-953D-CA0AA8B67362}"/>
              </a:ext>
            </a:extLst>
          </p:cNvPr>
          <p:cNvSpPr/>
          <p:nvPr/>
        </p:nvSpPr>
        <p:spPr>
          <a:xfrm>
            <a:off x="2058443" y="2749412"/>
            <a:ext cx="2029217" cy="990000"/>
          </a:xfrm>
          <a:prstGeom prst="wedgeEllipseCallout">
            <a:avLst/>
          </a:prstGeom>
          <a:solidFill>
            <a:srgbClr val="A8FB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solidFill>
                  <a:srgbClr val="000000"/>
                </a:solidFill>
                <a:latin typeface="Calibri"/>
                <a:cs typeface="Calibri"/>
              </a:rPr>
              <a:t>High expectations</a:t>
            </a:r>
            <a:endParaRPr lang="en-GB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5" name="Oval Callout 10">
            <a:extLst>
              <a:ext uri="{FF2B5EF4-FFF2-40B4-BE49-F238E27FC236}">
                <a16:creationId xmlns:a16="http://schemas.microsoft.com/office/drawing/2014/main" id="{F7E5DB3D-3D47-4A13-8B08-4365B162127F}"/>
              </a:ext>
            </a:extLst>
          </p:cNvPr>
          <p:cNvSpPr/>
          <p:nvPr/>
        </p:nvSpPr>
        <p:spPr>
          <a:xfrm>
            <a:off x="2322054" y="937867"/>
            <a:ext cx="2390164" cy="1213443"/>
          </a:xfrm>
          <a:prstGeom prst="wedgeEllipseCallout">
            <a:avLst/>
          </a:prstGeom>
          <a:solidFill>
            <a:srgbClr val="C88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solidFill>
                  <a:srgbClr val="000000"/>
                </a:solidFill>
                <a:latin typeface="Calibri"/>
                <a:cs typeface="Calibri"/>
              </a:rPr>
              <a:t>How to revise and learn at home</a:t>
            </a:r>
            <a:endParaRPr lang="en-GB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7" name="Oval Callout 11">
            <a:extLst>
              <a:ext uri="{FF2B5EF4-FFF2-40B4-BE49-F238E27FC236}">
                <a16:creationId xmlns:a16="http://schemas.microsoft.com/office/drawing/2014/main" id="{EE8ACB2E-658A-49D9-A34D-5B587F3F1FBE}"/>
              </a:ext>
            </a:extLst>
          </p:cNvPr>
          <p:cNvSpPr/>
          <p:nvPr/>
        </p:nvSpPr>
        <p:spPr>
          <a:xfrm>
            <a:off x="7723121" y="4520020"/>
            <a:ext cx="2811269" cy="1333759"/>
          </a:xfrm>
          <a:prstGeom prst="wedgeEllipseCallou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Calibri"/>
                <a:cs typeface="Calibri"/>
              </a:rPr>
              <a:t>Too much doing </a:t>
            </a:r>
            <a:r>
              <a:rPr lang="en-GB">
                <a:solidFill>
                  <a:srgbClr val="000000"/>
                </a:solidFill>
                <a:latin typeface="Calibri"/>
                <a:cs typeface="Calibri"/>
              </a:rPr>
              <a:t>questions/practice in </a:t>
            </a:r>
            <a:r>
              <a:rPr lang="en-GB" dirty="0">
                <a:solidFill>
                  <a:srgbClr val="000000"/>
                </a:solidFill>
                <a:latin typeface="Calibri"/>
                <a:cs typeface="Calibri"/>
              </a:rPr>
              <a:t>class</a:t>
            </a:r>
          </a:p>
        </p:txBody>
      </p:sp>
      <p:sp>
        <p:nvSpPr>
          <p:cNvPr id="19" name="Oval Callout 12">
            <a:extLst>
              <a:ext uri="{FF2B5EF4-FFF2-40B4-BE49-F238E27FC236}">
                <a16:creationId xmlns:a16="http://schemas.microsoft.com/office/drawing/2014/main" id="{C7ADD30B-A983-4328-A860-4D11365D223D}"/>
              </a:ext>
            </a:extLst>
          </p:cNvPr>
          <p:cNvSpPr/>
          <p:nvPr/>
        </p:nvSpPr>
        <p:spPr>
          <a:xfrm>
            <a:off x="4649243" y="1952487"/>
            <a:ext cx="2029217" cy="990000"/>
          </a:xfrm>
          <a:prstGeom prst="wedgeEllipseCallout">
            <a:avLst/>
          </a:prstGeom>
          <a:solidFill>
            <a:srgbClr val="FF7B5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solidFill>
                  <a:srgbClr val="000000"/>
                </a:solidFill>
                <a:latin typeface="Calibri"/>
                <a:cs typeface="Calibri"/>
              </a:rPr>
              <a:t>Meet learners needs</a:t>
            </a:r>
            <a:endParaRPr lang="en-GB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1" name="Oval Callout 13">
            <a:extLst>
              <a:ext uri="{FF2B5EF4-FFF2-40B4-BE49-F238E27FC236}">
                <a16:creationId xmlns:a16="http://schemas.microsoft.com/office/drawing/2014/main" id="{28D89783-0B35-4E32-955C-8DC33C08C883}"/>
              </a:ext>
            </a:extLst>
          </p:cNvPr>
          <p:cNvSpPr/>
          <p:nvPr/>
        </p:nvSpPr>
        <p:spPr>
          <a:xfrm>
            <a:off x="5412325" y="634836"/>
            <a:ext cx="2029217" cy="990000"/>
          </a:xfrm>
          <a:prstGeom prst="wedgeEllipse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solidFill>
                  <a:srgbClr val="000000"/>
                </a:solidFill>
                <a:latin typeface="Calibri"/>
                <a:cs typeface="Calibri"/>
              </a:rPr>
              <a:t>Feedback that I can help with</a:t>
            </a:r>
            <a:endParaRPr lang="en-GB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3" name="Oval Callout 15">
            <a:extLst>
              <a:ext uri="{FF2B5EF4-FFF2-40B4-BE49-F238E27FC236}">
                <a16:creationId xmlns:a16="http://schemas.microsoft.com/office/drawing/2014/main" id="{B734BC2C-4637-432A-BC86-4FEA2E5435E2}"/>
              </a:ext>
            </a:extLst>
          </p:cNvPr>
          <p:cNvSpPr/>
          <p:nvPr/>
        </p:nvSpPr>
        <p:spPr>
          <a:xfrm>
            <a:off x="7615823" y="2558084"/>
            <a:ext cx="2918566" cy="1221749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solidFill>
                  <a:srgbClr val="000000"/>
                </a:solidFill>
                <a:latin typeface="Calibri"/>
                <a:cs typeface="Calibri"/>
              </a:rPr>
              <a:t>Consistency</a:t>
            </a:r>
            <a:endParaRPr lang="en-GB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4" name="Oval Callout 15">
            <a:extLst>
              <a:ext uri="{FF2B5EF4-FFF2-40B4-BE49-F238E27FC236}">
                <a16:creationId xmlns:a16="http://schemas.microsoft.com/office/drawing/2014/main" id="{D268DD9E-536B-47C5-9313-2CCCCB17499D}"/>
              </a:ext>
            </a:extLst>
          </p:cNvPr>
          <p:cNvSpPr/>
          <p:nvPr/>
        </p:nvSpPr>
        <p:spPr>
          <a:xfrm>
            <a:off x="7383785" y="1105700"/>
            <a:ext cx="2918566" cy="1221749"/>
          </a:xfrm>
          <a:prstGeom prst="wedgeEllipseCallout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solidFill>
                  <a:srgbClr val="000000"/>
                </a:solidFill>
                <a:latin typeface="Calibri"/>
                <a:cs typeface="Calibri"/>
              </a:rPr>
              <a:t>Check all young people understand in class</a:t>
            </a:r>
            <a:endParaRPr lang="en-GB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30422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E5FDD-46EE-4CA5-AD5C-8615E06F4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cs typeface="Calibri Light"/>
              </a:rPr>
              <a:t>Next Steps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41541-74E7-48B0-917F-8719B937B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cs typeface="Calibri"/>
              </a:rPr>
              <a:t>Lots to do but it is exciting work!!</a:t>
            </a:r>
            <a:endParaRPr lang="en-US" dirty="0"/>
          </a:p>
          <a:p>
            <a:r>
              <a:rPr lang="en-GB" dirty="0">
                <a:cs typeface="Calibri"/>
              </a:rPr>
              <a:t>We are meeting on a (framework) Friday</a:t>
            </a:r>
          </a:p>
          <a:p>
            <a:r>
              <a:rPr lang="en-GB" dirty="0">
                <a:cs typeface="Calibri"/>
              </a:rPr>
              <a:t>We are completing a review of the research and policy</a:t>
            </a:r>
          </a:p>
          <a:p>
            <a:r>
              <a:rPr lang="en-GB" dirty="0">
                <a:cs typeface="Calibri"/>
              </a:rPr>
              <a:t>We are making good progress with the framework – it will be learner friendly</a:t>
            </a:r>
          </a:p>
          <a:p>
            <a:r>
              <a:rPr lang="en-GB" dirty="0">
                <a:cs typeface="Calibri"/>
              </a:rPr>
              <a:t>End of January is our aim for a launch of the draft framework but there may be a staggered launch as it is becoming a very ambitious document</a:t>
            </a:r>
          </a:p>
          <a:p>
            <a:endParaRPr lang="en-GB" dirty="0">
              <a:cs typeface="Calibri"/>
            </a:endParaRPr>
          </a:p>
          <a:p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00947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9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349868" y="0"/>
            <a:ext cx="9062073" cy="1854479"/>
          </a:xfrm>
          <a:prstGeom prst="rect">
            <a:avLst/>
          </a:prstGeom>
          <a:solidFill>
            <a:srgbClr val="03989E"/>
          </a:solidFill>
        </p:spPr>
      </p:sp>
      <p:sp>
        <p:nvSpPr>
          <p:cNvPr id="3" name="TextBox 3"/>
          <p:cNvSpPr txBox="1"/>
          <p:nvPr/>
        </p:nvSpPr>
        <p:spPr>
          <a:xfrm>
            <a:off x="7948735" y="1047355"/>
            <a:ext cx="4117015" cy="60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70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Parent Council </a:t>
            </a:r>
          </a:p>
        </p:txBody>
      </p:sp>
      <p:sp>
        <p:nvSpPr>
          <p:cNvPr id="4" name="AutoShape 4"/>
          <p:cNvSpPr/>
          <p:nvPr/>
        </p:nvSpPr>
        <p:spPr>
          <a:xfrm>
            <a:off x="3349868" y="1854479"/>
            <a:ext cx="8842133" cy="5003521"/>
          </a:xfrm>
          <a:prstGeom prst="rect">
            <a:avLst/>
          </a:prstGeom>
          <a:solidFill>
            <a:srgbClr val="EEF8EB"/>
          </a:solidFill>
        </p:spPr>
      </p:sp>
      <p:sp>
        <p:nvSpPr>
          <p:cNvPr id="5" name="TextBox 5"/>
          <p:cNvSpPr txBox="1"/>
          <p:nvPr/>
        </p:nvSpPr>
        <p:spPr>
          <a:xfrm>
            <a:off x="3664240" y="4412580"/>
            <a:ext cx="7827313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To ask a question / contribute, please</a:t>
            </a:r>
          </a:p>
          <a:p>
            <a:pPr marL="345457" marR="0" lvl="1" indent="-172729" algn="l" defTabSz="609630" rtl="0" eaLnBrk="1" fontAlgn="auto" latinLnBrk="0" hangingPunct="1">
              <a:lnSpc>
                <a:spcPts val="2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Raise your hand - you'll be invited to unmute &amp; speak</a:t>
            </a:r>
          </a:p>
          <a:p>
            <a:pPr marL="345457" marR="0" lvl="1" indent="-172729" algn="l" defTabSz="609630" rtl="0" eaLnBrk="1" fontAlgn="auto" latinLnBrk="0" hangingPunct="1">
              <a:lnSpc>
                <a:spcPts val="2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Use the chat function</a:t>
            </a:r>
          </a:p>
          <a:p>
            <a:pPr marL="0" marR="0" lvl="0" indent="0" algn="l" defTabSz="609630" rtl="0" eaLnBrk="1" fontAlgn="auto" latinLnBrk="0" hangingPunct="1">
              <a:lnSpc>
                <a:spcPts val="2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 Bold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ts val="243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In rare cases, the 2 options above are not available, in which case please drop an email to phspc@outlook.com with your question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50162" y="204214"/>
            <a:ext cx="4876800" cy="112609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197962" y="1664844"/>
            <a:ext cx="957201" cy="95720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971410" y="3485651"/>
            <a:ext cx="655292" cy="61160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971410" y="2326739"/>
            <a:ext cx="606486" cy="62981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155163" y="4660648"/>
            <a:ext cx="593579" cy="63754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306457" y="4660648"/>
            <a:ext cx="593073" cy="61160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735834" y="3485651"/>
            <a:ext cx="714053" cy="63754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735834" y="2326739"/>
            <a:ext cx="602429" cy="62981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79335" y="1879879"/>
            <a:ext cx="3083539" cy="4039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Welcom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e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Support for Learning and Neurodiversity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Pupil support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Learning and Teaching update</a:t>
            </a: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Open Forum S2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460610" marR="0" lvl="1" indent="-230305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Headteacher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Arimo"/>
                <a:ea typeface="+mn-ea"/>
                <a:cs typeface="+mn-cs"/>
              </a:rPr>
              <a:t> update &amp; Q&amp;A</a:t>
            </a:r>
          </a:p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FDC5D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678887" y="2526668"/>
            <a:ext cx="5358161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5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Please put yourself on mute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770934" y="2479435"/>
            <a:ext cx="849097" cy="30258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770934" y="3555537"/>
            <a:ext cx="849097" cy="302587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>
            <a:off x="79335" y="1330311"/>
            <a:ext cx="3242208" cy="286604"/>
            <a:chOff x="0" y="0"/>
            <a:chExt cx="9194800" cy="812800"/>
          </a:xfrm>
        </p:grpSpPr>
        <p:sp>
          <p:nvSpPr>
            <p:cNvPr id="19" name="Freeform 19"/>
            <p:cNvSpPr/>
            <p:nvPr/>
          </p:nvSpPr>
          <p:spPr>
            <a:xfrm>
              <a:off x="457200" y="304800"/>
              <a:ext cx="8331200" cy="203200"/>
            </a:xfrm>
            <a:custGeom>
              <a:avLst/>
              <a:gdLst/>
              <a:ahLst/>
              <a:cxnLst/>
              <a:rect l="l" t="t" r="r" b="b"/>
              <a:pathLst>
                <a:path w="8331200" h="203200">
                  <a:moveTo>
                    <a:pt x="101600" y="0"/>
                  </a:moveTo>
                  <a:cubicBezTo>
                    <a:pt x="157480" y="0"/>
                    <a:pt x="203200" y="45720"/>
                    <a:pt x="203200" y="101600"/>
                  </a:cubicBezTo>
                  <a:cubicBezTo>
                    <a:pt x="203200" y="157480"/>
                    <a:pt x="157480" y="203200"/>
                    <a:pt x="101600" y="203200"/>
                  </a:cubicBezTo>
                  <a:cubicBezTo>
                    <a:pt x="45720" y="203200"/>
                    <a:pt x="0" y="157480"/>
                    <a:pt x="0" y="101600"/>
                  </a:cubicBezTo>
                  <a:cubicBezTo>
                    <a:pt x="0" y="45720"/>
                    <a:pt x="45720" y="0"/>
                    <a:pt x="101600" y="0"/>
                  </a:cubicBezTo>
                  <a:close/>
                  <a:moveTo>
                    <a:pt x="508000" y="0"/>
                  </a:moveTo>
                  <a:cubicBezTo>
                    <a:pt x="563880" y="0"/>
                    <a:pt x="609600" y="45720"/>
                    <a:pt x="609600" y="101600"/>
                  </a:cubicBezTo>
                  <a:cubicBezTo>
                    <a:pt x="609600" y="157480"/>
                    <a:pt x="563880" y="203200"/>
                    <a:pt x="508000" y="203200"/>
                  </a:cubicBezTo>
                  <a:cubicBezTo>
                    <a:pt x="452120" y="203200"/>
                    <a:pt x="406400" y="157480"/>
                    <a:pt x="406400" y="101600"/>
                  </a:cubicBezTo>
                  <a:cubicBezTo>
                    <a:pt x="406400" y="45720"/>
                    <a:pt x="452120" y="0"/>
                    <a:pt x="508000" y="0"/>
                  </a:cubicBezTo>
                  <a:close/>
                  <a:moveTo>
                    <a:pt x="914400" y="0"/>
                  </a:moveTo>
                  <a:cubicBezTo>
                    <a:pt x="970280" y="0"/>
                    <a:pt x="1016000" y="45720"/>
                    <a:pt x="1016000" y="101600"/>
                  </a:cubicBezTo>
                  <a:cubicBezTo>
                    <a:pt x="1016000" y="157480"/>
                    <a:pt x="970280" y="203200"/>
                    <a:pt x="914400" y="203200"/>
                  </a:cubicBezTo>
                  <a:cubicBezTo>
                    <a:pt x="858520" y="203200"/>
                    <a:pt x="812800" y="157480"/>
                    <a:pt x="812800" y="101600"/>
                  </a:cubicBezTo>
                  <a:cubicBezTo>
                    <a:pt x="812800" y="45720"/>
                    <a:pt x="858520" y="0"/>
                    <a:pt x="914400" y="0"/>
                  </a:cubicBezTo>
                  <a:close/>
                  <a:moveTo>
                    <a:pt x="1320800" y="0"/>
                  </a:moveTo>
                  <a:cubicBezTo>
                    <a:pt x="1376680" y="0"/>
                    <a:pt x="1422400" y="45720"/>
                    <a:pt x="1422400" y="101600"/>
                  </a:cubicBezTo>
                  <a:cubicBezTo>
                    <a:pt x="1422400" y="157480"/>
                    <a:pt x="1376680" y="203200"/>
                    <a:pt x="1320800" y="203200"/>
                  </a:cubicBezTo>
                  <a:cubicBezTo>
                    <a:pt x="1264920" y="203200"/>
                    <a:pt x="1219200" y="157480"/>
                    <a:pt x="1219200" y="101600"/>
                  </a:cubicBezTo>
                  <a:cubicBezTo>
                    <a:pt x="1219200" y="45720"/>
                    <a:pt x="1264920" y="0"/>
                    <a:pt x="1320800" y="0"/>
                  </a:cubicBezTo>
                  <a:close/>
                  <a:moveTo>
                    <a:pt x="1727200" y="0"/>
                  </a:moveTo>
                  <a:cubicBezTo>
                    <a:pt x="1783080" y="0"/>
                    <a:pt x="1828800" y="45720"/>
                    <a:pt x="1828800" y="101600"/>
                  </a:cubicBezTo>
                  <a:cubicBezTo>
                    <a:pt x="1828800" y="157480"/>
                    <a:pt x="1783080" y="203200"/>
                    <a:pt x="1727200" y="203200"/>
                  </a:cubicBezTo>
                  <a:cubicBezTo>
                    <a:pt x="1671320" y="203200"/>
                    <a:pt x="1625600" y="157480"/>
                    <a:pt x="1625600" y="101600"/>
                  </a:cubicBezTo>
                  <a:cubicBezTo>
                    <a:pt x="1625600" y="45720"/>
                    <a:pt x="1671320" y="0"/>
                    <a:pt x="1727200" y="0"/>
                  </a:cubicBezTo>
                  <a:close/>
                  <a:moveTo>
                    <a:pt x="2133600" y="0"/>
                  </a:moveTo>
                  <a:cubicBezTo>
                    <a:pt x="2189480" y="0"/>
                    <a:pt x="2235200" y="45720"/>
                    <a:pt x="2235200" y="101600"/>
                  </a:cubicBezTo>
                  <a:cubicBezTo>
                    <a:pt x="2235200" y="157480"/>
                    <a:pt x="2189480" y="203200"/>
                    <a:pt x="2133600" y="203200"/>
                  </a:cubicBezTo>
                  <a:cubicBezTo>
                    <a:pt x="2077720" y="203200"/>
                    <a:pt x="2032000" y="157480"/>
                    <a:pt x="2032000" y="101600"/>
                  </a:cubicBezTo>
                  <a:cubicBezTo>
                    <a:pt x="2032000" y="45720"/>
                    <a:pt x="2077720" y="0"/>
                    <a:pt x="2133600" y="0"/>
                  </a:cubicBezTo>
                  <a:close/>
                  <a:moveTo>
                    <a:pt x="2540000" y="0"/>
                  </a:moveTo>
                  <a:cubicBezTo>
                    <a:pt x="2595880" y="0"/>
                    <a:pt x="2641600" y="45720"/>
                    <a:pt x="2641600" y="101600"/>
                  </a:cubicBezTo>
                  <a:cubicBezTo>
                    <a:pt x="2641600" y="157480"/>
                    <a:pt x="2595880" y="203200"/>
                    <a:pt x="2540000" y="203200"/>
                  </a:cubicBezTo>
                  <a:cubicBezTo>
                    <a:pt x="2484120" y="203200"/>
                    <a:pt x="2438400" y="157480"/>
                    <a:pt x="2438400" y="101600"/>
                  </a:cubicBezTo>
                  <a:cubicBezTo>
                    <a:pt x="2438400" y="45720"/>
                    <a:pt x="2484120" y="0"/>
                    <a:pt x="2540000" y="0"/>
                  </a:cubicBezTo>
                  <a:close/>
                  <a:moveTo>
                    <a:pt x="2946400" y="0"/>
                  </a:moveTo>
                  <a:cubicBezTo>
                    <a:pt x="3002280" y="0"/>
                    <a:pt x="3048000" y="45720"/>
                    <a:pt x="3048000" y="101600"/>
                  </a:cubicBezTo>
                  <a:cubicBezTo>
                    <a:pt x="3048000" y="157480"/>
                    <a:pt x="3002280" y="203200"/>
                    <a:pt x="2946400" y="203200"/>
                  </a:cubicBezTo>
                  <a:cubicBezTo>
                    <a:pt x="2890520" y="203200"/>
                    <a:pt x="2844800" y="157480"/>
                    <a:pt x="2844800" y="101600"/>
                  </a:cubicBezTo>
                  <a:cubicBezTo>
                    <a:pt x="2844800" y="45720"/>
                    <a:pt x="2890520" y="0"/>
                    <a:pt x="2946400" y="0"/>
                  </a:cubicBezTo>
                  <a:close/>
                  <a:moveTo>
                    <a:pt x="3352800" y="0"/>
                  </a:moveTo>
                  <a:cubicBezTo>
                    <a:pt x="3408680" y="0"/>
                    <a:pt x="3454400" y="45720"/>
                    <a:pt x="3454400" y="101600"/>
                  </a:cubicBezTo>
                  <a:cubicBezTo>
                    <a:pt x="3454400" y="157480"/>
                    <a:pt x="3408680" y="203200"/>
                    <a:pt x="3352800" y="203200"/>
                  </a:cubicBezTo>
                  <a:cubicBezTo>
                    <a:pt x="3296920" y="203200"/>
                    <a:pt x="3251200" y="157480"/>
                    <a:pt x="3251200" y="101600"/>
                  </a:cubicBezTo>
                  <a:cubicBezTo>
                    <a:pt x="3251200" y="45720"/>
                    <a:pt x="3296920" y="0"/>
                    <a:pt x="3352800" y="0"/>
                  </a:cubicBezTo>
                  <a:close/>
                  <a:moveTo>
                    <a:pt x="3759200" y="0"/>
                  </a:moveTo>
                  <a:cubicBezTo>
                    <a:pt x="3815080" y="0"/>
                    <a:pt x="3860800" y="45720"/>
                    <a:pt x="3860800" y="101600"/>
                  </a:cubicBezTo>
                  <a:cubicBezTo>
                    <a:pt x="3860800" y="157480"/>
                    <a:pt x="3815080" y="203200"/>
                    <a:pt x="3759200" y="203200"/>
                  </a:cubicBezTo>
                  <a:cubicBezTo>
                    <a:pt x="3703320" y="203200"/>
                    <a:pt x="3657600" y="157480"/>
                    <a:pt x="3657600" y="101600"/>
                  </a:cubicBezTo>
                  <a:cubicBezTo>
                    <a:pt x="3657600" y="45720"/>
                    <a:pt x="3703320" y="0"/>
                    <a:pt x="3759200" y="0"/>
                  </a:cubicBezTo>
                  <a:close/>
                  <a:moveTo>
                    <a:pt x="4165600" y="0"/>
                  </a:moveTo>
                  <a:cubicBezTo>
                    <a:pt x="4221480" y="0"/>
                    <a:pt x="4267200" y="45720"/>
                    <a:pt x="4267200" y="101600"/>
                  </a:cubicBezTo>
                  <a:cubicBezTo>
                    <a:pt x="4267200" y="157480"/>
                    <a:pt x="4221480" y="203200"/>
                    <a:pt x="4165600" y="203200"/>
                  </a:cubicBezTo>
                  <a:cubicBezTo>
                    <a:pt x="4109720" y="203200"/>
                    <a:pt x="4064000" y="157480"/>
                    <a:pt x="4064000" y="101600"/>
                  </a:cubicBezTo>
                  <a:cubicBezTo>
                    <a:pt x="4064000" y="45720"/>
                    <a:pt x="4109720" y="0"/>
                    <a:pt x="4165600" y="0"/>
                  </a:cubicBezTo>
                  <a:close/>
                  <a:moveTo>
                    <a:pt x="4572000" y="0"/>
                  </a:moveTo>
                  <a:cubicBezTo>
                    <a:pt x="4627880" y="0"/>
                    <a:pt x="4673600" y="45720"/>
                    <a:pt x="4673600" y="101600"/>
                  </a:cubicBezTo>
                  <a:cubicBezTo>
                    <a:pt x="4673600" y="157480"/>
                    <a:pt x="4627880" y="203200"/>
                    <a:pt x="4572000" y="203200"/>
                  </a:cubicBezTo>
                  <a:cubicBezTo>
                    <a:pt x="4516120" y="203200"/>
                    <a:pt x="4470400" y="157480"/>
                    <a:pt x="4470400" y="101600"/>
                  </a:cubicBezTo>
                  <a:cubicBezTo>
                    <a:pt x="4470400" y="45720"/>
                    <a:pt x="4516120" y="0"/>
                    <a:pt x="4572000" y="0"/>
                  </a:cubicBezTo>
                  <a:close/>
                  <a:moveTo>
                    <a:pt x="4978400" y="0"/>
                  </a:moveTo>
                  <a:cubicBezTo>
                    <a:pt x="5034280" y="0"/>
                    <a:pt x="5080000" y="45720"/>
                    <a:pt x="5080000" y="101600"/>
                  </a:cubicBezTo>
                  <a:cubicBezTo>
                    <a:pt x="5080000" y="157480"/>
                    <a:pt x="5034280" y="203200"/>
                    <a:pt x="4978400" y="203200"/>
                  </a:cubicBezTo>
                  <a:cubicBezTo>
                    <a:pt x="4922520" y="203200"/>
                    <a:pt x="4876800" y="157480"/>
                    <a:pt x="4876800" y="101600"/>
                  </a:cubicBezTo>
                  <a:cubicBezTo>
                    <a:pt x="4876800" y="45720"/>
                    <a:pt x="4922520" y="0"/>
                    <a:pt x="4978400" y="0"/>
                  </a:cubicBezTo>
                  <a:close/>
                  <a:moveTo>
                    <a:pt x="5384800" y="0"/>
                  </a:moveTo>
                  <a:cubicBezTo>
                    <a:pt x="5440680" y="0"/>
                    <a:pt x="5486400" y="45720"/>
                    <a:pt x="5486400" y="101600"/>
                  </a:cubicBezTo>
                  <a:cubicBezTo>
                    <a:pt x="5486400" y="157480"/>
                    <a:pt x="5440680" y="203200"/>
                    <a:pt x="5384800" y="203200"/>
                  </a:cubicBezTo>
                  <a:cubicBezTo>
                    <a:pt x="5328920" y="203200"/>
                    <a:pt x="5283200" y="157480"/>
                    <a:pt x="5283200" y="101600"/>
                  </a:cubicBezTo>
                  <a:cubicBezTo>
                    <a:pt x="5283200" y="45720"/>
                    <a:pt x="5328920" y="0"/>
                    <a:pt x="5384800" y="0"/>
                  </a:cubicBezTo>
                  <a:close/>
                  <a:moveTo>
                    <a:pt x="5791200" y="0"/>
                  </a:moveTo>
                  <a:cubicBezTo>
                    <a:pt x="5847080" y="0"/>
                    <a:pt x="5892800" y="45720"/>
                    <a:pt x="5892800" y="101600"/>
                  </a:cubicBezTo>
                  <a:cubicBezTo>
                    <a:pt x="5892800" y="157480"/>
                    <a:pt x="5847080" y="203200"/>
                    <a:pt x="5791200" y="203200"/>
                  </a:cubicBezTo>
                  <a:cubicBezTo>
                    <a:pt x="5735320" y="203200"/>
                    <a:pt x="5689600" y="157480"/>
                    <a:pt x="5689600" y="101600"/>
                  </a:cubicBezTo>
                  <a:cubicBezTo>
                    <a:pt x="5689600" y="45720"/>
                    <a:pt x="5735320" y="0"/>
                    <a:pt x="5791200" y="0"/>
                  </a:cubicBezTo>
                  <a:close/>
                  <a:moveTo>
                    <a:pt x="6197600" y="0"/>
                  </a:moveTo>
                  <a:cubicBezTo>
                    <a:pt x="6253480" y="0"/>
                    <a:pt x="6299200" y="45720"/>
                    <a:pt x="6299200" y="101600"/>
                  </a:cubicBezTo>
                  <a:cubicBezTo>
                    <a:pt x="6299200" y="157480"/>
                    <a:pt x="6253480" y="203200"/>
                    <a:pt x="6197600" y="203200"/>
                  </a:cubicBezTo>
                  <a:cubicBezTo>
                    <a:pt x="6141720" y="203200"/>
                    <a:pt x="6096000" y="157480"/>
                    <a:pt x="6096000" y="101600"/>
                  </a:cubicBezTo>
                  <a:cubicBezTo>
                    <a:pt x="6096000" y="45720"/>
                    <a:pt x="6141720" y="0"/>
                    <a:pt x="6197600" y="0"/>
                  </a:cubicBezTo>
                  <a:close/>
                  <a:moveTo>
                    <a:pt x="6604000" y="0"/>
                  </a:moveTo>
                  <a:cubicBezTo>
                    <a:pt x="6659880" y="0"/>
                    <a:pt x="6705600" y="45720"/>
                    <a:pt x="6705600" y="101600"/>
                  </a:cubicBezTo>
                  <a:cubicBezTo>
                    <a:pt x="6705600" y="157480"/>
                    <a:pt x="6659880" y="203200"/>
                    <a:pt x="6604000" y="203200"/>
                  </a:cubicBezTo>
                  <a:cubicBezTo>
                    <a:pt x="6548120" y="203200"/>
                    <a:pt x="6502400" y="157480"/>
                    <a:pt x="6502400" y="101600"/>
                  </a:cubicBezTo>
                  <a:cubicBezTo>
                    <a:pt x="6502400" y="45720"/>
                    <a:pt x="6548120" y="0"/>
                    <a:pt x="6604000" y="0"/>
                  </a:cubicBezTo>
                  <a:close/>
                  <a:moveTo>
                    <a:pt x="7010400" y="0"/>
                  </a:moveTo>
                  <a:cubicBezTo>
                    <a:pt x="7066280" y="0"/>
                    <a:pt x="7112000" y="45720"/>
                    <a:pt x="7112000" y="101600"/>
                  </a:cubicBezTo>
                  <a:cubicBezTo>
                    <a:pt x="7112000" y="157480"/>
                    <a:pt x="7066280" y="203200"/>
                    <a:pt x="7010400" y="203200"/>
                  </a:cubicBezTo>
                  <a:cubicBezTo>
                    <a:pt x="6954520" y="203200"/>
                    <a:pt x="6908800" y="157480"/>
                    <a:pt x="6908800" y="101600"/>
                  </a:cubicBezTo>
                  <a:cubicBezTo>
                    <a:pt x="6908800" y="45720"/>
                    <a:pt x="6954520" y="0"/>
                    <a:pt x="7010400" y="0"/>
                  </a:cubicBezTo>
                  <a:close/>
                  <a:moveTo>
                    <a:pt x="7416800" y="0"/>
                  </a:moveTo>
                  <a:cubicBezTo>
                    <a:pt x="7472680" y="0"/>
                    <a:pt x="7518400" y="45720"/>
                    <a:pt x="7518400" y="101600"/>
                  </a:cubicBezTo>
                  <a:cubicBezTo>
                    <a:pt x="7518400" y="157480"/>
                    <a:pt x="7472680" y="203200"/>
                    <a:pt x="7416800" y="203200"/>
                  </a:cubicBezTo>
                  <a:cubicBezTo>
                    <a:pt x="7360920" y="203200"/>
                    <a:pt x="7315200" y="157480"/>
                    <a:pt x="7315200" y="101600"/>
                  </a:cubicBezTo>
                  <a:cubicBezTo>
                    <a:pt x="7315200" y="45720"/>
                    <a:pt x="7360920" y="0"/>
                    <a:pt x="7416800" y="0"/>
                  </a:cubicBezTo>
                  <a:close/>
                  <a:moveTo>
                    <a:pt x="7823200" y="0"/>
                  </a:moveTo>
                  <a:cubicBezTo>
                    <a:pt x="7879080" y="0"/>
                    <a:pt x="7924800" y="45720"/>
                    <a:pt x="7924800" y="101600"/>
                  </a:cubicBezTo>
                  <a:cubicBezTo>
                    <a:pt x="7924800" y="157480"/>
                    <a:pt x="7879080" y="203200"/>
                    <a:pt x="7823200" y="203200"/>
                  </a:cubicBezTo>
                  <a:cubicBezTo>
                    <a:pt x="7767320" y="203200"/>
                    <a:pt x="7721600" y="157480"/>
                    <a:pt x="7721600" y="101600"/>
                  </a:cubicBezTo>
                  <a:cubicBezTo>
                    <a:pt x="7721600" y="45720"/>
                    <a:pt x="7767320" y="0"/>
                    <a:pt x="7823200" y="0"/>
                  </a:cubicBezTo>
                  <a:close/>
                  <a:moveTo>
                    <a:pt x="8229600" y="0"/>
                  </a:moveTo>
                  <a:cubicBezTo>
                    <a:pt x="8285480" y="0"/>
                    <a:pt x="8331200" y="45720"/>
                    <a:pt x="8331200" y="101600"/>
                  </a:cubicBezTo>
                  <a:cubicBezTo>
                    <a:pt x="8331200" y="157480"/>
                    <a:pt x="8285480" y="203200"/>
                    <a:pt x="8229600" y="203200"/>
                  </a:cubicBezTo>
                  <a:cubicBezTo>
                    <a:pt x="8173720" y="203200"/>
                    <a:pt x="8128000" y="157480"/>
                    <a:pt x="8128000" y="101600"/>
                  </a:cubicBezTo>
                  <a:cubicBezTo>
                    <a:pt x="8128000" y="45720"/>
                    <a:pt x="8173720" y="0"/>
                    <a:pt x="8229600" y="0"/>
                  </a:cubicBezTo>
                  <a:close/>
                </a:path>
              </a:pathLst>
            </a:custGeom>
            <a:solidFill>
              <a:srgbClr val="FFCC4D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3664240" y="2048067"/>
            <a:ext cx="7827313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5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We are waiting a few minutes to get a chance for everybody to join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664240" y="3173646"/>
            <a:ext cx="7827313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5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 Bold"/>
                <a:ea typeface="+mn-ea"/>
                <a:cs typeface="+mn-cs"/>
              </a:rPr>
              <a:t>If you struggle with quality at your end, consider turning your camera off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24643" y="1054805"/>
            <a:ext cx="2717565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>
                <a:ln>
                  <a:noFill/>
                </a:ln>
                <a:solidFill>
                  <a:srgbClr val="FFDC5D"/>
                </a:solidFill>
                <a:effectLst/>
                <a:uLnTx/>
                <a:uFillTx/>
                <a:latin typeface="Montserrat Bold"/>
                <a:ea typeface="+mn-ea"/>
                <a:cs typeface="+mn-cs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3009651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1336</Words>
  <Application>Microsoft Office PowerPoint</Application>
  <PresentationFormat>Widescreen</PresentationFormat>
  <Paragraphs>230</Paragraphs>
  <Slides>37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50" baseType="lpstr">
      <vt:lpstr>Arial</vt:lpstr>
      <vt:lpstr>Arimo</vt:lpstr>
      <vt:lpstr>Arimo Bold</vt:lpstr>
      <vt:lpstr>Calibri</vt:lpstr>
      <vt:lpstr>Calibri Light</vt:lpstr>
      <vt:lpstr>Comic Sans MS</vt:lpstr>
      <vt:lpstr>Gill Sans MT</vt:lpstr>
      <vt:lpstr>Montserrat Bold</vt:lpstr>
      <vt:lpstr>Wingdings 2</vt:lpstr>
      <vt:lpstr>1_Office Theme</vt:lpstr>
      <vt:lpstr>2_Office Theme</vt:lpstr>
      <vt:lpstr>Dividend</vt:lpstr>
      <vt:lpstr>Office Theme</vt:lpstr>
      <vt:lpstr>PowerPoint Presentation</vt:lpstr>
      <vt:lpstr>Support for Learning (SfL)</vt:lpstr>
      <vt:lpstr>Information for Staff</vt:lpstr>
      <vt:lpstr>PowerPoint Presentation</vt:lpstr>
      <vt:lpstr>Neurodiversity Group</vt:lpstr>
      <vt:lpstr>PowerPoint Presentation</vt:lpstr>
      <vt:lpstr>Sip priority 2 - Ensuring the highest quality of Personalised Support and inclusion for all learners </vt:lpstr>
      <vt:lpstr>Presentation focus</vt:lpstr>
      <vt:lpstr>rationale</vt:lpstr>
      <vt:lpstr>    SIP TASK 1 - Refine and agree a new structure for and approach to Pastoral Support with key stakeholders</vt:lpstr>
      <vt:lpstr>Sip task 1 (continued) - Refine and agree a new structure for and approach to Pastoral Support with key stakeholders </vt:lpstr>
      <vt:lpstr>SIP task 3 - Pilot new approaches detailed in the vision this session </vt:lpstr>
      <vt:lpstr> SIP tASK 5 - Fully engage with SBC’s Nurture programme for the session </vt:lpstr>
      <vt:lpstr>Nurture</vt:lpstr>
      <vt:lpstr>Why nurture?</vt:lpstr>
      <vt:lpstr>What is a nurturing approach?</vt:lpstr>
      <vt:lpstr>Nurture roll out</vt:lpstr>
      <vt:lpstr>The store</vt:lpstr>
      <vt:lpstr>The store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Parent Council Meeting </vt:lpstr>
      <vt:lpstr>Q1 : Lesson Structure: Choose the 3 features of a lesson that you think help you learn best  (457 respondents)</vt:lpstr>
      <vt:lpstr>PowerPoint Presentation</vt:lpstr>
      <vt:lpstr>Q3. Learning Environment: Choose the 3 things that help you learn best (457 respondents)</vt:lpstr>
      <vt:lpstr>Q4. Please add any other things that teachers do to help you learn better</vt:lpstr>
      <vt:lpstr>Parent Survey 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Next Steps</vt:lpstr>
      <vt:lpstr>PowerPoint Presentation</vt:lpstr>
    </vt:vector>
  </TitlesOfParts>
  <Company>University of Edinburgh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JARVIS Susan</dc:creator>
  <cp:lastModifiedBy>claire.barrett@untangledweb.uk.com</cp:lastModifiedBy>
  <cp:revision>2</cp:revision>
  <dcterms:created xsi:type="dcterms:W3CDTF">2020-12-15T21:46:36Z</dcterms:created>
  <dcterms:modified xsi:type="dcterms:W3CDTF">2020-12-16T18:53:12Z</dcterms:modified>
</cp:coreProperties>
</file>