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sldIdLst>
    <p:sldId id="264" r:id="rId2"/>
    <p:sldId id="257" r:id="rId3"/>
    <p:sldId id="260" r:id="rId4"/>
    <p:sldId id="262" r:id="rId5"/>
    <p:sldId id="263" r:id="rId6"/>
    <p:sldId id="269" r:id="rId7"/>
    <p:sldId id="268" r:id="rId8"/>
    <p:sldId id="270" r:id="rId9"/>
    <p:sldId id="267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5EBBA-F36F-B642-AAA7-7D29DEF0DD91}" v="6" dt="2020-11-08T12:17:02.5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389"/>
  </p:normalViewPr>
  <p:slideViewPr>
    <p:cSldViewPr snapToGrid="0" snapToObjects="1">
      <p:cViewPr varScale="1">
        <p:scale>
          <a:sx n="103" d="100"/>
          <a:sy n="103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EE5CC-E134-5840-9392-1F1EAC40510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3ACF7-5899-B042-9787-2AA7FF3F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3ACF7-5899-B042-9787-2AA7FF3F0BD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52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3ACF7-5899-B042-9787-2AA7FF3F0BD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8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32CD-F51A-CF4F-B919-672680807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17BAE-B224-A943-800F-D0012B9AF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BFBBF-C243-AC44-8993-C817AFA9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D646F-FE64-704D-8224-C4E6B0CA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85951-796C-D948-B8EF-8067F6B3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1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E85E1-445E-9B48-88BA-D61C6F7B8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A8B03-F20C-CC43-BC4F-4A7E87ECC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8A945-37E5-8744-B9D1-6E114CE8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5339B-A0B7-6442-9AAA-9A70C6A6A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80561-E293-144F-85A5-F7C4A555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628280-1BAE-A944-ACBD-619CA78F6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B5F87-7992-E14A-8912-ABA4A9062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92565-1722-A245-B9D2-AF8581A4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1DF76-5373-7747-8E85-B678A033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59972-5978-A64C-A47D-DBAF1615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3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24BD-4EE3-554C-839B-9551C72F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AD07A-1EB3-B545-B831-D8C835256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D73C7-DB86-4B4E-A009-CC2C7422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1C3C8-F78C-A640-9187-0A868D46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B35D9-E295-F34C-89B8-BEA038A8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0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5D1D1-331C-3546-9805-5DDDF371F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348E8-FA03-AD47-8B10-0E2269A1B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558EE-886D-A142-BF37-A6D1ED75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96736-8D94-A645-9F91-4644D01B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44725-0CC8-3B45-A74F-1013D32CE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D9EB0-EBBC-5849-92AE-6B1454E22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32C0-368D-6042-9D1B-2984BA56E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0AC4C-D741-2C4D-A299-9115AC275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DC86C-3CD9-024E-837F-8A0489CB1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C566A-8FAA-EC49-9DD5-D9429BB56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E57B7-16FF-684D-918C-5366FDCF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5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DA6B6-CD69-544D-BB33-CE91F9781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F646C-10A3-584F-A81A-B25CA01B2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1143A-DA27-6D4C-81A8-E161DD990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DD15B-19EB-2B40-B7E1-73CDE9062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C14FE-F9F3-834D-8C85-7C272F2B9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E562C-F0F9-334C-AADC-F7E6F577C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18AAE-23BA-D144-9A61-7F5FC116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17E21-E909-AB4D-9BEC-EBE1E1CD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2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8BF72-6F71-3942-A3E8-0834B2AB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BB82D-372E-534E-98D1-FCEB0493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F2210C-88BD-9F4D-9D6D-98D0B9A1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308B6-D7CB-FC44-94E4-AA05ACB5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5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AAEF3-292D-7C4C-80AD-76806A91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75E5A6-B050-764B-95A6-CE82F31ED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0E297-B761-874F-8E9B-EF9824FC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8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C424-DA33-D34F-B467-3194C01C6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4F33D-0B05-2743-8805-DD53E9C4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D4008-A039-6046-9F85-A33B62E8D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45B3D-A4AA-8148-AD8D-6946EE33E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BCA90-1AD2-A044-8488-EFA12518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65877-D3AE-354A-B1A5-9899AE0E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1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79117-95A6-DA47-9327-861233355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6BC1BE-7D9E-2840-A85C-CE6FE75DE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DCAFC-ABA7-AA43-9F86-C6DC31E08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322A5-763C-AE42-924C-4C8533DA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68DA3-14B0-224B-AF3A-2ADF15570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BC5DD-91C6-F74B-881A-995A11CF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E85B66-75E8-194C-A069-1F0A1E02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65DFC-1580-7245-B2E2-55E461D7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EF4B6-F035-354F-876E-741A06BB9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8D76-1982-C946-B725-A3877CBBEBE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F9812-E1E6-F34C-BE24-12E5F19BA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724AF-0726-7C4F-A4FE-102F4C64B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EAC7B-9DC0-3648-A83D-0A3BE2CCB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4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D1EEDC-D0CD-5147-8B3C-0B7B9444B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Parent Council 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C5DD4-4A3E-254F-8201-2AC1139B5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Working Groups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" name="Graphic 6" descr="Group">
            <a:extLst>
              <a:ext uri="{FF2B5EF4-FFF2-40B4-BE49-F238E27FC236}">
                <a16:creationId xmlns:a16="http://schemas.microsoft.com/office/drawing/2014/main" id="{3A176D22-6505-4A93-BAD2-89771CCC3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56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Neurodiversity subgroup – what success will look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7528" y="1700808"/>
            <a:ext cx="8503920" cy="4572000"/>
          </a:xfrm>
        </p:spPr>
        <p:txBody>
          <a:bodyPr>
            <a:noAutofit/>
          </a:bodyPr>
          <a:lstStyle/>
          <a:p>
            <a:pPr fontAlgn="base"/>
            <a:r>
              <a:rPr lang="en-GB" sz="1200" dirty="0"/>
              <a:t>Every young person to feel safe and that they belong (ref sense of belonging scale)</a:t>
            </a:r>
          </a:p>
          <a:p>
            <a:pPr fontAlgn="base"/>
            <a:r>
              <a:rPr lang="en-GB" sz="1200" dirty="0"/>
              <a:t>Parent and carer feel that they belong too / views are valued</a:t>
            </a:r>
          </a:p>
          <a:p>
            <a:pPr lvl="1" fontAlgn="base"/>
            <a:r>
              <a:rPr lang="en-GB" sz="1200" dirty="0"/>
              <a:t>Do away with the anxious / pushy  / needy perceptions</a:t>
            </a:r>
          </a:p>
          <a:p>
            <a:pPr fontAlgn="base"/>
            <a:r>
              <a:rPr lang="en-GB" sz="1200" dirty="0"/>
              <a:t>Parents are part of the decision- making process about our children 100% of the time</a:t>
            </a:r>
          </a:p>
          <a:p>
            <a:pPr fontAlgn="base"/>
            <a:r>
              <a:rPr lang="en-GB" sz="1200" dirty="0"/>
              <a:t>Every pupil gets the support they need incl Exam Adjustments – irrespective of label / diagnostic – and without judgement</a:t>
            </a:r>
          </a:p>
          <a:p>
            <a:pPr lvl="1" fontAlgn="base"/>
            <a:r>
              <a:rPr lang="en-GB" sz="1200" dirty="0"/>
              <a:t>Every subject, every classroom / consistency and continuity</a:t>
            </a:r>
          </a:p>
          <a:p>
            <a:pPr lvl="1" fontAlgn="base"/>
            <a:r>
              <a:rPr lang="en-GB" sz="1200" dirty="0"/>
              <a:t>No excessive pressure put on pupils to help with proof</a:t>
            </a:r>
          </a:p>
          <a:p>
            <a:pPr fontAlgn="base"/>
            <a:r>
              <a:rPr lang="en-GB" sz="1200" dirty="0"/>
              <a:t>Frameworks and systems will allow flexibility to accommodate a child’s need – whatever those are</a:t>
            </a:r>
          </a:p>
          <a:p>
            <a:pPr fontAlgn="base"/>
            <a:r>
              <a:rPr lang="en-GB" sz="1200" dirty="0"/>
              <a:t>Pupils’ voices are listened to (United Nation Rights of the Child)</a:t>
            </a:r>
          </a:p>
          <a:p>
            <a:pPr fontAlgn="base"/>
            <a:r>
              <a:rPr lang="en-GB" sz="1200" dirty="0"/>
              <a:t>Set the bar high for those pupils – don’t assume they are limited</a:t>
            </a:r>
          </a:p>
          <a:p>
            <a:pPr fontAlgn="base"/>
            <a:r>
              <a:rPr lang="en-GB" sz="1200" dirty="0"/>
              <a:t>Recognise brains develop a different rates – don’t expect a norm that by S3 all pupils should be able to do XYZ</a:t>
            </a:r>
          </a:p>
          <a:p>
            <a:pPr fontAlgn="base"/>
            <a:r>
              <a:rPr lang="en-GB" sz="1200" dirty="0"/>
              <a:t>There will be  full continuity of support  between primary and secondary schools</a:t>
            </a:r>
          </a:p>
          <a:p>
            <a:pPr lvl="1" fontAlgn="base"/>
            <a:r>
              <a:rPr lang="en-GB" sz="1200" dirty="0"/>
              <a:t>Not waiting until P7 to start transitions</a:t>
            </a:r>
          </a:p>
          <a:p>
            <a:pPr lvl="1" fontAlgn="base"/>
            <a:r>
              <a:rPr lang="en-GB" sz="1200" dirty="0"/>
              <a:t>No need to reassess</a:t>
            </a:r>
          </a:p>
          <a:p>
            <a:pPr fontAlgn="base"/>
            <a:r>
              <a:rPr lang="en-GB" sz="1200" dirty="0"/>
              <a:t>We will not wait for pupils to fail to intervene</a:t>
            </a:r>
          </a:p>
          <a:p>
            <a:pPr fontAlgn="base"/>
            <a:r>
              <a:rPr lang="en-GB" sz="1200" dirty="0"/>
              <a:t>Every teacher will have the right level of knowledge and understanding</a:t>
            </a:r>
          </a:p>
          <a:p>
            <a:pPr fontAlgn="base"/>
            <a:r>
              <a:rPr lang="en-GB" sz="1200" dirty="0"/>
              <a:t>Parents will feel empowered and able to support their child with the right digital tools</a:t>
            </a:r>
          </a:p>
          <a:p>
            <a:pPr fontAlgn="base"/>
            <a:r>
              <a:rPr lang="en-GB" sz="1200" dirty="0"/>
              <a:t>Neurodiversity will be embraced and celebrated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9024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6BF67-06CB-7E42-AB53-034A1A01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-13599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             University Aspirations Group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A76D-D2DB-AC4B-AE28-3D7C95DBC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4522"/>
            <a:ext cx="12026348" cy="582432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3800" dirty="0"/>
              <a:t>The aim of this working group is to increase the proportion of PHS pupils accessing competitive Higher Education destinations.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To achieve this aim, the objectives of the group are to: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1) Foster a culture of ambition and supportive competition across all year groups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 Support pupils during the admissions process to produce personal statements that demonstrate how their personal  attributes and  experience make them competitive applicants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Provide pupils with guidance to prepare for exams and interviews and the opportunity to practice interview technique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Parent Lead – Ruth Doherty</a:t>
            </a:r>
          </a:p>
          <a:p>
            <a:pPr marL="0" indent="0">
              <a:buNone/>
            </a:pPr>
            <a:r>
              <a:rPr lang="en-GB" sz="3800" dirty="0"/>
              <a:t> </a:t>
            </a:r>
          </a:p>
          <a:p>
            <a:r>
              <a:rPr lang="en-GB" sz="3800" dirty="0"/>
              <a:t>Teachers: Lisa Edge, for Oxbridge Mrs Wilson for extra maths </a:t>
            </a:r>
          </a:p>
          <a:p>
            <a:pPr marL="0" indent="0">
              <a:buNone/>
            </a:pPr>
            <a:r>
              <a:rPr lang="en-GB" sz="3800" dirty="0"/>
              <a:t> </a:t>
            </a:r>
          </a:p>
          <a:p>
            <a:r>
              <a:rPr lang="en-GB" sz="3800" dirty="0"/>
              <a:t>Pupils: Teams/Zoom sessions with all Medicine/Vet/Oxbridge applicants  (2 to date)</a:t>
            </a:r>
          </a:p>
          <a:p>
            <a:pPr marL="0" indent="0">
              <a:buNone/>
            </a:pPr>
            <a:r>
              <a:rPr lang="en-GB" sz="3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4D89-1E75-044F-892E-E0A1E3F10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University Aspirations </a:t>
            </a:r>
            <a:r>
              <a:rPr lang="en-US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AEAD5-91E2-EF43-BEF6-3A315408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073426"/>
            <a:ext cx="11993217" cy="578457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sz="3300" b="1" dirty="0"/>
              <a:t>Vision- more pupils achieving their dreams to enter these highly competitive subjects</a:t>
            </a:r>
          </a:p>
          <a:p>
            <a:pPr lvl="0"/>
            <a:r>
              <a:rPr lang="en-GB" dirty="0"/>
              <a:t>Increase numbers applying from pupils whose parents have not been to university themselves</a:t>
            </a:r>
          </a:p>
          <a:p>
            <a:pPr lvl="0"/>
            <a:r>
              <a:rPr lang="en-GB" dirty="0"/>
              <a:t>Early engagement- summer before UCAS forms. Is that possible?</a:t>
            </a:r>
          </a:p>
          <a:p>
            <a:r>
              <a:rPr lang="en-GB" b="1" dirty="0"/>
              <a:t>Q. Can we obtain a list of pupil destinations? How many students entered Medicine (2 or 3?), Vet (1) and Oxbridge (1) last year? </a:t>
            </a:r>
            <a:endParaRPr lang="en-GB" dirty="0"/>
          </a:p>
          <a:p>
            <a:pPr lvl="0"/>
            <a:r>
              <a:rPr lang="en-GB" dirty="0"/>
              <a:t>Pupils to engage with this parent working group; pupils to report that this parent working Group has aided them to be more confident with interview </a:t>
            </a:r>
          </a:p>
          <a:p>
            <a:pPr lvl="0"/>
            <a:r>
              <a:rPr lang="en-GB" dirty="0"/>
              <a:t>Parent and teachers working together to prepare pupils as best we can in limited time</a:t>
            </a:r>
          </a:p>
          <a:p>
            <a:pPr lvl="0"/>
            <a:r>
              <a:rPr lang="en-GB" dirty="0"/>
              <a:t>S3 pupils asking their pastoral teacher how to become a doctor, vet etc and being able to pint to appropriate parent resources</a:t>
            </a:r>
          </a:p>
          <a:p>
            <a:pPr lvl="0"/>
            <a:r>
              <a:rPr lang="en-GB" dirty="0"/>
              <a:t>S2 pupils hearing from a doctor/vet/engineer what their career is like and what STEM science they do.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To formulate an appropriate strategy against which success can be measured, we need a better understanding of the school’s current activities in this area. To do this, we would like to engage with the school’s senior leadership team to:</a:t>
            </a:r>
          </a:p>
          <a:p>
            <a:pPr marL="0" indent="0">
              <a:buNone/>
            </a:pPr>
            <a:r>
              <a:rPr lang="en-GB" dirty="0"/>
              <a:t>1 ) Appoint a named member of staff with an appropriate understanding of the university admissions process who can liaise with the group on a monthly basis</a:t>
            </a:r>
          </a:p>
          <a:p>
            <a:pPr marL="0" indent="0">
              <a:buNone/>
            </a:pPr>
            <a:r>
              <a:rPr lang="en-GB" dirty="0"/>
              <a:t>2)  Provide details of the current programmes and initiatives deployed at PHS to improve access to higher education</a:t>
            </a:r>
          </a:p>
          <a:p>
            <a:pPr marL="0" indent="0">
              <a:buNone/>
            </a:pPr>
            <a:r>
              <a:rPr lang="en-GB" dirty="0"/>
              <a:t>3) Compile data relating to higher education destinations for PHS school leavers over the past 5 years</a:t>
            </a:r>
          </a:p>
          <a:p>
            <a:r>
              <a:rPr lang="en-GB" dirty="0"/>
              <a:t> </a:t>
            </a:r>
          </a:p>
          <a:p>
            <a:r>
              <a:rPr lang="en-GB" u="sng" dirty="0"/>
              <a:t>A timeframe  - what needs attention now vs what might be a longer term aspiration (e.g. not achievable within this school year)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60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9EF1-8421-7546-A636-3E7287E6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88FB7-666A-4643-BAD2-70F0667AB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 provide timely and appropriate communications for all students, parents' and carers to include;</a:t>
            </a:r>
          </a:p>
          <a:p>
            <a:r>
              <a:rPr lang="en-US" dirty="0"/>
              <a:t>Reporting</a:t>
            </a:r>
          </a:p>
          <a:p>
            <a:r>
              <a:rPr lang="en-US" dirty="0"/>
              <a:t>Show my homework ( reinstated now)</a:t>
            </a:r>
          </a:p>
          <a:p>
            <a:r>
              <a:rPr lang="en-US" dirty="0"/>
              <a:t>Parents evenings</a:t>
            </a:r>
          </a:p>
          <a:p>
            <a:r>
              <a:rPr lang="en-US" dirty="0"/>
              <a:t>Bulletins</a:t>
            </a:r>
          </a:p>
          <a:p>
            <a:r>
              <a:rPr lang="en-US" dirty="0"/>
              <a:t>Student portals</a:t>
            </a:r>
          </a:p>
          <a:p>
            <a:r>
              <a:rPr lang="en-US" dirty="0"/>
              <a:t>Online skills</a:t>
            </a:r>
          </a:p>
          <a:p>
            <a:r>
              <a:rPr lang="en-US" dirty="0"/>
              <a:t>Appropriate to all types of readers e.g. Neurodiversity.</a:t>
            </a:r>
          </a:p>
          <a:p>
            <a:r>
              <a:rPr lang="en-US" dirty="0"/>
              <a:t>Transitions</a:t>
            </a:r>
          </a:p>
          <a:p>
            <a:pPr marL="0" indent="0">
              <a:buNone/>
            </a:pPr>
            <a:r>
              <a:rPr lang="en-US" dirty="0"/>
              <a:t>( This is a work in progress)</a:t>
            </a:r>
          </a:p>
        </p:txBody>
      </p:sp>
    </p:spTree>
    <p:extLst>
      <p:ext uri="{BB962C8B-B14F-4D97-AF65-F5344CB8AC3E}">
        <p14:creationId xmlns:p14="http://schemas.microsoft.com/office/powerpoint/2010/main" val="256020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BAA106-D14C-0A46-B3BA-4F9A8EFC6A5C}"/>
              </a:ext>
            </a:extLst>
          </p:cNvPr>
          <p:cNvSpPr txBox="1"/>
          <p:nvPr/>
        </p:nvSpPr>
        <p:spPr>
          <a:xfrm>
            <a:off x="1055663" y="1300836"/>
            <a:ext cx="320201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badi" panose="020F0502020204030204" pitchFamily="34" charset="0"/>
                <a:cs typeface="Abadi" panose="020F0502020204030204" pitchFamily="34" charset="0"/>
              </a:rPr>
              <a:t>Today</a:t>
            </a:r>
            <a:endParaRPr lang="en-US" sz="1800" b="1" dirty="0">
              <a:latin typeface="Abadi" panose="020F0502020204030204" pitchFamily="34" charset="0"/>
              <a:cs typeface="Abadi" panose="020F0502020204030204" pitchFamily="34" charset="0"/>
            </a:endParaRPr>
          </a:p>
          <a:p>
            <a:endParaRPr lang="en-US" dirty="0"/>
          </a:p>
          <a:p>
            <a:r>
              <a:rPr lang="en-US" dirty="0"/>
              <a:t>Preventing Covid</a:t>
            </a:r>
          </a:p>
          <a:p>
            <a:endParaRPr lang="en-US" dirty="0"/>
          </a:p>
          <a:p>
            <a:r>
              <a:rPr lang="en-US" dirty="0"/>
              <a:t>Quality teaching</a:t>
            </a:r>
          </a:p>
          <a:p>
            <a:endParaRPr lang="en-US" dirty="0"/>
          </a:p>
          <a:p>
            <a:r>
              <a:rPr lang="en-US" dirty="0"/>
              <a:t>Student knowledge of learning</a:t>
            </a:r>
          </a:p>
          <a:p>
            <a:endParaRPr lang="en-US" dirty="0"/>
          </a:p>
          <a:p>
            <a:r>
              <a:rPr lang="en-US" dirty="0"/>
              <a:t>ALL STUDENTS (Inclusion) </a:t>
            </a:r>
          </a:p>
          <a:p>
            <a:r>
              <a:rPr lang="en-US" dirty="0"/>
              <a:t>(not just mainstream)</a:t>
            </a:r>
          </a:p>
          <a:p>
            <a:endParaRPr lang="en-US" dirty="0"/>
          </a:p>
          <a:p>
            <a:r>
              <a:rPr lang="en-US" dirty="0"/>
              <a:t>Homework (SMHW)</a:t>
            </a:r>
          </a:p>
          <a:p>
            <a:endParaRPr lang="en-US" dirty="0"/>
          </a:p>
          <a:p>
            <a:r>
              <a:rPr lang="en-US" dirty="0"/>
              <a:t>Curriculum review</a:t>
            </a:r>
          </a:p>
          <a:p>
            <a:endParaRPr lang="en-US" dirty="0"/>
          </a:p>
          <a:p>
            <a:r>
              <a:rPr lang="en-US" dirty="0"/>
              <a:t>Online teaching skills</a:t>
            </a:r>
          </a:p>
          <a:p>
            <a:endParaRPr lang="en-US" dirty="0"/>
          </a:p>
          <a:p>
            <a:r>
              <a:rPr lang="en-US" dirty="0"/>
              <a:t>Exams 2021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8D60D6-6997-5F43-93E6-EA3A7BB29448}"/>
              </a:ext>
            </a:extLst>
          </p:cNvPr>
          <p:cNvSpPr txBox="1"/>
          <p:nvPr/>
        </p:nvSpPr>
        <p:spPr>
          <a:xfrm>
            <a:off x="4652078" y="1298679"/>
            <a:ext cx="19672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badi" panose="020B0604020104020204" pitchFamily="34" charset="0"/>
              </a:rPr>
              <a:t>The Future</a:t>
            </a:r>
          </a:p>
          <a:p>
            <a:endParaRPr lang="en-US" dirty="0"/>
          </a:p>
          <a:p>
            <a:r>
              <a:rPr lang="en-US" dirty="0"/>
              <a:t>School rebuild</a:t>
            </a:r>
          </a:p>
          <a:p>
            <a:endParaRPr lang="en-US" dirty="0"/>
          </a:p>
          <a:p>
            <a:r>
              <a:rPr lang="en-US" dirty="0"/>
              <a:t>Pastoral review</a:t>
            </a:r>
          </a:p>
          <a:p>
            <a:endParaRPr lang="en-US" dirty="0"/>
          </a:p>
          <a:p>
            <a:r>
              <a:rPr lang="en-US" dirty="0"/>
              <a:t>Future Curriculum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AF4B56-3619-3A4B-B4EE-16F96C8C7028}"/>
              </a:ext>
            </a:extLst>
          </p:cNvPr>
          <p:cNvSpPr txBox="1"/>
          <p:nvPr/>
        </p:nvSpPr>
        <p:spPr>
          <a:xfrm>
            <a:off x="8061838" y="1298679"/>
            <a:ext cx="3008965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badi" panose="020B0604020104020204" pitchFamily="34" charset="0"/>
              </a:rPr>
              <a:t>Contingency/Covid</a:t>
            </a:r>
          </a:p>
          <a:p>
            <a:endParaRPr lang="en-US" dirty="0"/>
          </a:p>
          <a:p>
            <a:r>
              <a:rPr lang="en-US" dirty="0"/>
              <a:t>Online provision in plan B</a:t>
            </a:r>
          </a:p>
          <a:p>
            <a:endParaRPr lang="en-US" dirty="0"/>
          </a:p>
          <a:p>
            <a:r>
              <a:rPr lang="en-US" dirty="0"/>
              <a:t>SQA amendments</a:t>
            </a:r>
          </a:p>
          <a:p>
            <a:endParaRPr lang="en-US" dirty="0"/>
          </a:p>
          <a:p>
            <a:r>
              <a:rPr lang="en-US" dirty="0"/>
              <a:t>Online teaching skills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AF151A-F4FB-8C49-8A69-8DA0BF9FCA4A}"/>
              </a:ext>
            </a:extLst>
          </p:cNvPr>
          <p:cNvSpPr txBox="1"/>
          <p:nvPr/>
        </p:nvSpPr>
        <p:spPr>
          <a:xfrm>
            <a:off x="1213288" y="261083"/>
            <a:ext cx="9386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Parent Council Review of Priorities/ Linking to SIP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F96E1D-9880-444B-B240-38A273090C34}"/>
              </a:ext>
            </a:extLst>
          </p:cNvPr>
          <p:cNvSpPr txBox="1"/>
          <p:nvPr/>
        </p:nvSpPr>
        <p:spPr>
          <a:xfrm>
            <a:off x="4663131" y="4974309"/>
            <a:ext cx="661860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Underpinning all of  this is a strong communication plan for parents</a:t>
            </a:r>
          </a:p>
          <a:p>
            <a:r>
              <a:rPr lang="en-US" b="1" dirty="0"/>
              <a:t>-Reporting/student portal</a:t>
            </a:r>
          </a:p>
          <a:p>
            <a:r>
              <a:rPr lang="en-US" b="1" dirty="0"/>
              <a:t>-Regular school comms</a:t>
            </a:r>
          </a:p>
          <a:p>
            <a:r>
              <a:rPr lang="en-US" b="1" dirty="0"/>
              <a:t>-Our website</a:t>
            </a:r>
          </a:p>
        </p:txBody>
      </p:sp>
    </p:spTree>
    <p:extLst>
      <p:ext uri="{BB962C8B-B14F-4D97-AF65-F5344CB8AC3E}">
        <p14:creationId xmlns:p14="http://schemas.microsoft.com/office/powerpoint/2010/main" val="363086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BE5631-A3D1-D641-93DC-D89415E7CB9C}"/>
              </a:ext>
            </a:extLst>
          </p:cNvPr>
          <p:cNvSpPr txBox="1"/>
          <p:nvPr/>
        </p:nvSpPr>
        <p:spPr>
          <a:xfrm>
            <a:off x="4072154" y="129907"/>
            <a:ext cx="2958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Parent Council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E37D12-47AA-1044-A9BA-9855E89FA837}"/>
              </a:ext>
            </a:extLst>
          </p:cNvPr>
          <p:cNvCxnSpPr>
            <a:cxnSpLocks/>
          </p:cNvCxnSpPr>
          <p:nvPr/>
        </p:nvCxnSpPr>
        <p:spPr>
          <a:xfrm>
            <a:off x="6096000" y="776238"/>
            <a:ext cx="1333500" cy="280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8F5568E-5CA2-BB45-8769-2A9EE5FD6941}"/>
              </a:ext>
            </a:extLst>
          </p:cNvPr>
          <p:cNvSpPr txBox="1"/>
          <p:nvPr/>
        </p:nvSpPr>
        <p:spPr>
          <a:xfrm>
            <a:off x="7675811" y="550822"/>
            <a:ext cx="4240704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Chair </a:t>
            </a:r>
            <a:r>
              <a:rPr lang="en-US" dirty="0"/>
              <a:t>             Glenda Barton</a:t>
            </a:r>
          </a:p>
          <a:p>
            <a:r>
              <a:rPr lang="en-US" b="1" dirty="0"/>
              <a:t>Vice Chairs </a:t>
            </a:r>
            <a:r>
              <a:rPr lang="en-US" dirty="0"/>
              <a:t>   Susan Jarvis &amp; Sarah Duncan</a:t>
            </a:r>
            <a:endParaRPr lang="en-US" b="1" dirty="0"/>
          </a:p>
          <a:p>
            <a:r>
              <a:rPr lang="en-US" b="1" dirty="0"/>
              <a:t>Treasurer </a:t>
            </a:r>
            <a:r>
              <a:rPr lang="en-US" dirty="0"/>
              <a:t>      Eric Nightingale</a:t>
            </a:r>
          </a:p>
          <a:p>
            <a:r>
              <a:rPr lang="en-US" b="1" dirty="0"/>
              <a:t>Comms.         </a:t>
            </a:r>
            <a:r>
              <a:rPr lang="en-US" dirty="0"/>
              <a:t>Vanessa Rice </a:t>
            </a:r>
          </a:p>
          <a:p>
            <a:r>
              <a:rPr lang="en-US" b="1" dirty="0"/>
              <a:t>Lottery</a:t>
            </a:r>
            <a:r>
              <a:rPr lang="en-US" dirty="0"/>
              <a:t>           Susan Jarvis /Eric Nightingale</a:t>
            </a:r>
          </a:p>
          <a:p>
            <a:r>
              <a:rPr lang="en-US" dirty="0"/>
              <a:t>                        &amp; Rachel Beatton </a:t>
            </a:r>
          </a:p>
          <a:p>
            <a:r>
              <a:rPr lang="en-US" b="1" dirty="0"/>
              <a:t>Fundraising   </a:t>
            </a:r>
            <a:r>
              <a:rPr lang="en-US" dirty="0"/>
              <a:t>Claire Barrett</a:t>
            </a:r>
          </a:p>
          <a:p>
            <a:r>
              <a:rPr lang="en-US" b="1" dirty="0"/>
              <a:t>Ext. Funds      </a:t>
            </a:r>
            <a:r>
              <a:rPr lang="en-US" dirty="0"/>
              <a:t>Sarah Keen</a:t>
            </a:r>
          </a:p>
          <a:p>
            <a:r>
              <a:rPr lang="en-US" b="1" dirty="0"/>
              <a:t>Clerk  </a:t>
            </a:r>
            <a:r>
              <a:rPr lang="en-US" dirty="0"/>
              <a:t>             Claire Barrett</a:t>
            </a:r>
          </a:p>
          <a:p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A6736F3-6A7C-D84A-8347-9A7FCDA061A3}"/>
              </a:ext>
            </a:extLst>
          </p:cNvPr>
          <p:cNvCxnSpPr>
            <a:cxnSpLocks/>
          </p:cNvCxnSpPr>
          <p:nvPr/>
        </p:nvCxnSpPr>
        <p:spPr>
          <a:xfrm flipH="1">
            <a:off x="2946400" y="776238"/>
            <a:ext cx="1125754" cy="280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34BF459-EAB9-324A-A5FD-64F34DF9275F}"/>
              </a:ext>
            </a:extLst>
          </p:cNvPr>
          <p:cNvSpPr txBox="1"/>
          <p:nvPr/>
        </p:nvSpPr>
        <p:spPr>
          <a:xfrm>
            <a:off x="467360" y="1056640"/>
            <a:ext cx="28902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Learning and Teaching</a:t>
            </a:r>
          </a:p>
          <a:p>
            <a:r>
              <a:rPr lang="en-US" dirty="0"/>
              <a:t>Long term design &amp; framework. ( January)</a:t>
            </a:r>
          </a:p>
          <a:p>
            <a:r>
              <a:rPr lang="en-US" b="1" dirty="0"/>
              <a:t>Learning needs now</a:t>
            </a:r>
            <a:r>
              <a:rPr lang="en-US" dirty="0"/>
              <a:t>:</a:t>
            </a:r>
          </a:p>
          <a:p>
            <a:r>
              <a:rPr lang="en-US" dirty="0"/>
              <a:t>Neurodiversity/</a:t>
            </a:r>
          </a:p>
          <a:p>
            <a:r>
              <a:rPr lang="en-US" dirty="0"/>
              <a:t>Covid-Online learning/</a:t>
            </a:r>
          </a:p>
          <a:p>
            <a:r>
              <a:rPr lang="en-US" dirty="0"/>
              <a:t>Homework/Curriculum/</a:t>
            </a:r>
          </a:p>
          <a:p>
            <a:r>
              <a:rPr lang="en-US" dirty="0"/>
              <a:t>Exams/SQA/Catching up</a:t>
            </a:r>
          </a:p>
          <a:p>
            <a:r>
              <a:rPr lang="en-US" dirty="0"/>
              <a:t>Tracking/monitoring/parents nights)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07C62E-7A7B-774F-9D88-15E5F7A4A482}"/>
              </a:ext>
            </a:extLst>
          </p:cNvPr>
          <p:cNvSpPr txBox="1"/>
          <p:nvPr/>
        </p:nvSpPr>
        <p:spPr>
          <a:xfrm>
            <a:off x="574383" y="4091600"/>
            <a:ext cx="1987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Property Subgroup</a:t>
            </a:r>
          </a:p>
          <a:p>
            <a:r>
              <a:rPr lang="en-US" dirty="0"/>
              <a:t> Sarah Duncan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5D34688-8073-F142-8816-A6AA0872A82C}"/>
              </a:ext>
            </a:extLst>
          </p:cNvPr>
          <p:cNvCxnSpPr>
            <a:cxnSpLocks/>
          </p:cNvCxnSpPr>
          <p:nvPr/>
        </p:nvCxnSpPr>
        <p:spPr>
          <a:xfrm flipH="1">
            <a:off x="2336570" y="916439"/>
            <a:ext cx="2151770" cy="3008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293D417-F26C-7941-AF6A-BEC0501E65D0}"/>
              </a:ext>
            </a:extLst>
          </p:cNvPr>
          <p:cNvCxnSpPr>
            <a:cxnSpLocks/>
          </p:cNvCxnSpPr>
          <p:nvPr/>
        </p:nvCxnSpPr>
        <p:spPr>
          <a:xfrm>
            <a:off x="5364480" y="916439"/>
            <a:ext cx="0" cy="3008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996844D-42B5-3448-B8D6-41E1E8CB57D3}"/>
              </a:ext>
            </a:extLst>
          </p:cNvPr>
          <p:cNvSpPr txBox="1"/>
          <p:nvPr/>
        </p:nvSpPr>
        <p:spPr>
          <a:xfrm>
            <a:off x="3758680" y="4291790"/>
            <a:ext cx="38199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Force responsibilities</a:t>
            </a:r>
          </a:p>
          <a:p>
            <a:r>
              <a:rPr lang="en-US" b="1" dirty="0"/>
              <a:t>Parent /Carer communication</a:t>
            </a:r>
          </a:p>
          <a:p>
            <a:r>
              <a:rPr lang="en-US" dirty="0"/>
              <a:t>General Comms </a:t>
            </a:r>
          </a:p>
          <a:p>
            <a:r>
              <a:rPr lang="en-US" dirty="0"/>
              <a:t>Show my homework</a:t>
            </a:r>
          </a:p>
          <a:p>
            <a:r>
              <a:rPr lang="en-US" dirty="0"/>
              <a:t>Reporting &amp; Tracking / Student Portal</a:t>
            </a:r>
          </a:p>
          <a:p>
            <a:r>
              <a:rPr lang="en-US" dirty="0"/>
              <a:t>S1 transition comms </a:t>
            </a:r>
          </a:p>
          <a:p>
            <a:r>
              <a:rPr lang="en-US" dirty="0"/>
              <a:t>Inspire Learning link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12B5B55-08AE-6744-9D9F-A473CB1817F6}"/>
              </a:ext>
            </a:extLst>
          </p:cNvPr>
          <p:cNvCxnSpPr>
            <a:cxnSpLocks/>
          </p:cNvCxnSpPr>
          <p:nvPr/>
        </p:nvCxnSpPr>
        <p:spPr>
          <a:xfrm>
            <a:off x="5866360" y="916439"/>
            <a:ext cx="1768811" cy="3248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82640D1-FA81-9348-8EE7-A0834A7649C0}"/>
              </a:ext>
            </a:extLst>
          </p:cNvPr>
          <p:cNvSpPr txBox="1"/>
          <p:nvPr/>
        </p:nvSpPr>
        <p:spPr>
          <a:xfrm>
            <a:off x="7725915" y="3857268"/>
            <a:ext cx="2302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Friends of PHS Charity</a:t>
            </a:r>
          </a:p>
          <a:p>
            <a:r>
              <a:rPr lang="en-US" dirty="0"/>
              <a:t>Eric Nightingale</a:t>
            </a:r>
          </a:p>
          <a:p>
            <a:endParaRPr lang="en-US" b="1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9B79AAB-3236-1649-AFB7-5573EF2F1C6E}"/>
              </a:ext>
            </a:extLst>
          </p:cNvPr>
          <p:cNvCxnSpPr>
            <a:cxnSpLocks/>
          </p:cNvCxnSpPr>
          <p:nvPr/>
        </p:nvCxnSpPr>
        <p:spPr>
          <a:xfrm flipH="1">
            <a:off x="2113053" y="916439"/>
            <a:ext cx="2644124" cy="4163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9BB5728-8677-F441-938C-86C57F83598A}"/>
              </a:ext>
            </a:extLst>
          </p:cNvPr>
          <p:cNvSpPr txBox="1"/>
          <p:nvPr/>
        </p:nvSpPr>
        <p:spPr>
          <a:xfrm>
            <a:off x="574383" y="4950370"/>
            <a:ext cx="16986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Eco- group</a:t>
            </a:r>
          </a:p>
          <a:p>
            <a:r>
              <a:rPr lang="en-US" dirty="0"/>
              <a:t>Susan Jarvis</a:t>
            </a:r>
          </a:p>
          <a:p>
            <a:endParaRPr lang="en-US" dirty="0"/>
          </a:p>
          <a:p>
            <a:r>
              <a:rPr lang="en-US" b="1" dirty="0"/>
              <a:t>Pastoral Review</a:t>
            </a:r>
            <a:endParaRPr lang="en-US" dirty="0"/>
          </a:p>
          <a:p>
            <a:r>
              <a:rPr lang="en-US" dirty="0"/>
              <a:t>Sarah Duncan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DCEF85F-1F10-5F42-BB2C-414BD9DA9BF1}"/>
              </a:ext>
            </a:extLst>
          </p:cNvPr>
          <p:cNvCxnSpPr>
            <a:cxnSpLocks/>
          </p:cNvCxnSpPr>
          <p:nvPr/>
        </p:nvCxnSpPr>
        <p:spPr>
          <a:xfrm>
            <a:off x="5615420" y="988677"/>
            <a:ext cx="2060391" cy="3961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8B11617-1518-9A4D-9735-377C8798FDA9}"/>
              </a:ext>
            </a:extLst>
          </p:cNvPr>
          <p:cNvSpPr txBox="1"/>
          <p:nvPr/>
        </p:nvSpPr>
        <p:spPr>
          <a:xfrm>
            <a:off x="7745238" y="4785592"/>
            <a:ext cx="22788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University Aspirations</a:t>
            </a:r>
          </a:p>
          <a:p>
            <a:r>
              <a:rPr lang="en-US" dirty="0"/>
              <a:t>Ruth Doherty</a:t>
            </a:r>
          </a:p>
          <a:p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BD28E2F-CA51-46A6-9FD6-81229DE6FB6F}"/>
              </a:ext>
            </a:extLst>
          </p:cNvPr>
          <p:cNvCxnSpPr>
            <a:cxnSpLocks/>
            <a:endCxn id="33" idx="3"/>
          </p:cNvCxnSpPr>
          <p:nvPr/>
        </p:nvCxnSpPr>
        <p:spPr>
          <a:xfrm flipH="1">
            <a:off x="2273053" y="916439"/>
            <a:ext cx="2840488" cy="4772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0866B63-C5DE-8047-B09D-D95039EB4C64}"/>
              </a:ext>
            </a:extLst>
          </p:cNvPr>
          <p:cNvCxnSpPr/>
          <p:nvPr/>
        </p:nvCxnSpPr>
        <p:spPr>
          <a:xfrm>
            <a:off x="5615420" y="1422400"/>
            <a:ext cx="2019751" cy="4551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DB0E11A-80A6-2E42-9EA0-C14CC0835EF1}"/>
              </a:ext>
            </a:extLst>
          </p:cNvPr>
          <p:cNvSpPr txBox="1"/>
          <p:nvPr/>
        </p:nvSpPr>
        <p:spPr>
          <a:xfrm>
            <a:off x="7745238" y="5974080"/>
            <a:ext cx="159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Neurodiversity</a:t>
            </a:r>
          </a:p>
        </p:txBody>
      </p:sp>
    </p:spTree>
    <p:extLst>
      <p:ext uri="{BB962C8B-B14F-4D97-AF65-F5344CB8AC3E}">
        <p14:creationId xmlns:p14="http://schemas.microsoft.com/office/powerpoint/2010/main" val="22975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BE5631-A3D1-D641-93DC-D89415E7CB9C}"/>
              </a:ext>
            </a:extLst>
          </p:cNvPr>
          <p:cNvSpPr txBox="1"/>
          <p:nvPr/>
        </p:nvSpPr>
        <p:spPr>
          <a:xfrm>
            <a:off x="2255520" y="572819"/>
            <a:ext cx="7985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Parent Council Working With School          		Partnership Spectrum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D07BC6A5-5C09-0540-B382-3AD69480D326}"/>
              </a:ext>
            </a:extLst>
          </p:cNvPr>
          <p:cNvSpPr/>
          <p:nvPr/>
        </p:nvSpPr>
        <p:spPr>
          <a:xfrm>
            <a:off x="3377245" y="2905760"/>
            <a:ext cx="5405120" cy="523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ABC38C-3404-E641-9EE2-E324FF2CB5D9}"/>
              </a:ext>
            </a:extLst>
          </p:cNvPr>
          <p:cNvSpPr txBox="1"/>
          <p:nvPr/>
        </p:nvSpPr>
        <p:spPr>
          <a:xfrm>
            <a:off x="205321" y="2967335"/>
            <a:ext cx="2954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Tell what is happening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7A097-8F70-CC40-A5D1-8474D9C94C01}"/>
              </a:ext>
            </a:extLst>
          </p:cNvPr>
          <p:cNvSpPr txBox="1"/>
          <p:nvPr/>
        </p:nvSpPr>
        <p:spPr>
          <a:xfrm>
            <a:off x="4055216" y="3890665"/>
            <a:ext cx="4081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Consult but school decide solutions alone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8777CC-8638-AD45-BC46-9383E2873886}"/>
              </a:ext>
            </a:extLst>
          </p:cNvPr>
          <p:cNvSpPr txBox="1"/>
          <p:nvPr/>
        </p:nvSpPr>
        <p:spPr>
          <a:xfrm>
            <a:off x="8788799" y="2782668"/>
            <a:ext cx="2904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Consult and co-create</a:t>
            </a:r>
          </a:p>
          <a:p>
            <a:r>
              <a:rPr lang="en-US" sz="2400" dirty="0"/>
              <a:t>      Framework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1580C8-4351-4F48-8D72-4E2D526E1D7E}"/>
              </a:ext>
            </a:extLst>
          </p:cNvPr>
          <p:cNvCxnSpPr/>
          <p:nvPr/>
        </p:nvCxnSpPr>
        <p:spPr>
          <a:xfrm>
            <a:off x="6065517" y="3409215"/>
            <a:ext cx="0" cy="391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E623DC2-0902-BC44-B747-AB6C7E9DE474}"/>
              </a:ext>
            </a:extLst>
          </p:cNvPr>
          <p:cNvSpPr txBox="1"/>
          <p:nvPr/>
        </p:nvSpPr>
        <p:spPr>
          <a:xfrm>
            <a:off x="205321" y="5793929"/>
            <a:ext cx="11835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must always work in partnership with school and stakeholders to agree who does what and who decides what as part of </a:t>
            </a:r>
          </a:p>
          <a:p>
            <a:r>
              <a:rPr lang="en-US" dirty="0"/>
              <a:t>Our working agreement / terms of reference  as we work together.</a:t>
            </a:r>
          </a:p>
        </p:txBody>
      </p:sp>
    </p:spTree>
    <p:extLst>
      <p:ext uri="{BB962C8B-B14F-4D97-AF65-F5344CB8AC3E}">
        <p14:creationId xmlns:p14="http://schemas.microsoft.com/office/powerpoint/2010/main" val="385001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1D1B0C-D5F3-7F44-8CCA-B9F126A3B641}"/>
              </a:ext>
            </a:extLst>
          </p:cNvPr>
          <p:cNvSpPr/>
          <p:nvPr/>
        </p:nvSpPr>
        <p:spPr>
          <a:xfrm>
            <a:off x="814387" y="1616723"/>
            <a:ext cx="66579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Structure of lessons</a:t>
            </a:r>
          </a:p>
          <a:p>
            <a:pPr marL="285750" indent="-285750">
              <a:buFontTx/>
              <a:buChar char="-"/>
            </a:pPr>
            <a:r>
              <a:rPr lang="en-US" dirty="0"/>
              <a:t>What features have the biggest impact on student learning?</a:t>
            </a:r>
          </a:p>
          <a:p>
            <a:endParaRPr lang="en-US" dirty="0"/>
          </a:p>
          <a:p>
            <a:r>
              <a:rPr lang="en-US" b="1" dirty="0"/>
              <a:t>Pedagogy</a:t>
            </a:r>
          </a:p>
          <a:p>
            <a:pPr marL="285750" indent="-285750">
              <a:buFontTx/>
              <a:buChar char="-"/>
            </a:pPr>
            <a:r>
              <a:rPr lang="en-US" dirty="0"/>
              <a:t>How do teachers deliver learning?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Other features</a:t>
            </a:r>
          </a:p>
          <a:p>
            <a:pPr marL="285750" indent="-285750">
              <a:buFontTx/>
              <a:buChar char="-"/>
            </a:pPr>
            <a:r>
              <a:rPr lang="en-US" dirty="0"/>
              <a:t>Classroom Ethos</a:t>
            </a:r>
          </a:p>
          <a:p>
            <a:pPr marL="285750" indent="-285750">
              <a:buFontTx/>
              <a:buChar char="-"/>
            </a:pPr>
            <a:r>
              <a:rPr lang="en-US" dirty="0"/>
              <a:t>Behaviour Management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Relationship between teacher and student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Inclusion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Resources</a:t>
            </a:r>
          </a:p>
          <a:p>
            <a:pPr marL="285750" indent="-285750">
              <a:buFontTx/>
              <a:buChar char="-"/>
            </a:pPr>
            <a:r>
              <a:rPr lang="en-US" dirty="0"/>
              <a:t>Homework</a:t>
            </a:r>
          </a:p>
          <a:p>
            <a:pPr marL="285750" indent="-285750">
              <a:buFontTx/>
              <a:buChar char="-"/>
            </a:pPr>
            <a:r>
              <a:rPr lang="en-US" dirty="0"/>
              <a:t>Feedback and reporting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8E93FB-EFBB-421C-AEC7-46BF4585E7F4}"/>
              </a:ext>
            </a:extLst>
          </p:cNvPr>
          <p:cNvSpPr txBox="1"/>
          <p:nvPr/>
        </p:nvSpPr>
        <p:spPr>
          <a:xfrm>
            <a:off x="400050" y="347629"/>
            <a:ext cx="11165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Learning and Teaching: Strategic Improvement Group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33B305-A8EA-4549-9687-2C60BCFB6241}"/>
              </a:ext>
            </a:extLst>
          </p:cNvPr>
          <p:cNvSpPr txBox="1"/>
          <p:nvPr/>
        </p:nvSpPr>
        <p:spPr>
          <a:xfrm>
            <a:off x="7586663" y="1616723"/>
            <a:ext cx="43053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School Contacts</a:t>
            </a:r>
            <a:endParaRPr lang="en-US" dirty="0"/>
          </a:p>
          <a:p>
            <a:r>
              <a:rPr lang="en-US" dirty="0"/>
              <a:t>Depute Head – Justin Noon</a:t>
            </a:r>
          </a:p>
          <a:p>
            <a:r>
              <a:rPr lang="en-US" dirty="0"/>
              <a:t>PT Learning &amp; Teaching – Kirstie Carvalho</a:t>
            </a:r>
          </a:p>
        </p:txBody>
      </p:sp>
    </p:spTree>
    <p:extLst>
      <p:ext uri="{BB962C8B-B14F-4D97-AF65-F5344CB8AC3E}">
        <p14:creationId xmlns:p14="http://schemas.microsoft.com/office/powerpoint/2010/main" val="314813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EF5021-15B5-4D2D-9733-B8F40500AE95}"/>
              </a:ext>
            </a:extLst>
          </p:cNvPr>
          <p:cNvSpPr/>
          <p:nvPr/>
        </p:nvSpPr>
        <p:spPr>
          <a:xfrm>
            <a:off x="571500" y="1284093"/>
            <a:ext cx="61436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Curriculum Review</a:t>
            </a:r>
          </a:p>
          <a:p>
            <a:endParaRPr lang="en-US" dirty="0"/>
          </a:p>
          <a:p>
            <a:r>
              <a:rPr lang="en-US" b="1" dirty="0"/>
              <a:t>DYW/ FE and HE institutions admissions/skills</a:t>
            </a:r>
          </a:p>
          <a:p>
            <a:endParaRPr lang="en-US" sz="1000" b="1" dirty="0"/>
          </a:p>
          <a:p>
            <a:r>
              <a:rPr lang="en-GB" b="1" dirty="0"/>
              <a:t>Neurodiversity</a:t>
            </a:r>
          </a:p>
          <a:p>
            <a:endParaRPr lang="en-GB" b="1" dirty="0"/>
          </a:p>
          <a:p>
            <a:r>
              <a:rPr lang="en-GB" b="1" dirty="0"/>
              <a:t>Catching up since Fire and Covid </a:t>
            </a:r>
          </a:p>
          <a:p>
            <a:endParaRPr lang="en-GB" sz="1000" b="1" dirty="0"/>
          </a:p>
          <a:p>
            <a:endParaRPr lang="en-US" dirty="0"/>
          </a:p>
          <a:p>
            <a:endParaRPr lang="en-GB" sz="1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6DFB72-7FF8-42E2-A08B-D6342A34421F}"/>
              </a:ext>
            </a:extLst>
          </p:cNvPr>
          <p:cNvSpPr txBox="1"/>
          <p:nvPr/>
        </p:nvSpPr>
        <p:spPr>
          <a:xfrm>
            <a:off x="400050" y="347629"/>
            <a:ext cx="11165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Learning and Teaching: Short Term Groups or Tasks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E1A85-2B90-4325-852B-0120558EB2BF}"/>
              </a:ext>
            </a:extLst>
          </p:cNvPr>
          <p:cNvSpPr/>
          <p:nvPr/>
        </p:nvSpPr>
        <p:spPr>
          <a:xfrm>
            <a:off x="7100888" y="1284094"/>
            <a:ext cx="48196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Online learning standards</a:t>
            </a:r>
          </a:p>
          <a:p>
            <a:endParaRPr lang="en-GB" sz="1000" b="1" dirty="0"/>
          </a:p>
          <a:p>
            <a:endParaRPr lang="en-GB" sz="1000" b="1" dirty="0"/>
          </a:p>
          <a:p>
            <a:r>
              <a:rPr lang="en-GB" b="1" dirty="0"/>
              <a:t>Tracking /monitoring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GB" b="1" dirty="0"/>
              <a:t>Exams 2021</a:t>
            </a:r>
          </a:p>
          <a:p>
            <a:endParaRPr lang="en-GB" sz="1000" dirty="0"/>
          </a:p>
          <a:p>
            <a:endParaRPr lang="en-GB" sz="1000" dirty="0"/>
          </a:p>
          <a:p>
            <a:r>
              <a:rPr lang="en-GB" b="1" dirty="0"/>
              <a:t>SQA standards and expectations</a:t>
            </a:r>
          </a:p>
          <a:p>
            <a:endParaRPr lang="en-GB" sz="1000" b="1" dirty="0"/>
          </a:p>
          <a:p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419563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1D1B0C-D5F3-7F44-8CCA-B9F126A3B641}"/>
              </a:ext>
            </a:extLst>
          </p:cNvPr>
          <p:cNvSpPr/>
          <p:nvPr/>
        </p:nvSpPr>
        <p:spPr>
          <a:xfrm>
            <a:off x="576266" y="1616723"/>
            <a:ext cx="72151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Current Accommodation (2020-22)</a:t>
            </a:r>
          </a:p>
          <a:p>
            <a:pPr marL="285750" indent="-285750">
              <a:buFontTx/>
              <a:buChar char="-"/>
            </a:pPr>
            <a:r>
              <a:rPr lang="en-US" dirty="0"/>
              <a:t>Assessment of short/medium term needs</a:t>
            </a:r>
          </a:p>
          <a:p>
            <a:pPr marL="285750" indent="-285750">
              <a:buFontTx/>
              <a:buChar char="-"/>
            </a:pPr>
            <a:r>
              <a:rPr lang="en-US" dirty="0"/>
              <a:t>Improvements to Art department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Supporting efforts to bring Enhanced Provision back on site</a:t>
            </a:r>
          </a:p>
          <a:p>
            <a:pPr marL="285750" indent="-285750">
              <a:buFontTx/>
              <a:buChar char="-"/>
            </a:pPr>
            <a:r>
              <a:rPr lang="en-US" dirty="0"/>
              <a:t>Developing outdoor space </a:t>
            </a:r>
          </a:p>
          <a:p>
            <a:r>
              <a:rPr lang="en-US" b="1" dirty="0"/>
              <a:t>Rebuild Project (2020-25)</a:t>
            </a:r>
          </a:p>
          <a:p>
            <a:pPr marL="285750" indent="-285750">
              <a:buFontTx/>
              <a:buChar char="-"/>
            </a:pPr>
            <a:r>
              <a:rPr lang="en-US" dirty="0"/>
              <a:t>Collating parent views to feed into each stage of the design consultation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Liaising with Project Team to ensure final design meets the needs of all pupils</a:t>
            </a:r>
          </a:p>
          <a:p>
            <a:pPr marL="285750" indent="-285750">
              <a:buFontTx/>
              <a:buChar char="-"/>
            </a:pPr>
            <a:r>
              <a:rPr lang="en-US" dirty="0"/>
              <a:t>Applying pressure to ensure financial considerations don’t compromise the shared long-term vision for the school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8E93FB-EFBB-421C-AEC7-46BF4585E7F4}"/>
              </a:ext>
            </a:extLst>
          </p:cNvPr>
          <p:cNvSpPr txBox="1"/>
          <p:nvPr/>
        </p:nvSpPr>
        <p:spPr>
          <a:xfrm>
            <a:off x="400050" y="347629"/>
            <a:ext cx="11165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Property Working Group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33B305-A8EA-4549-9687-2C60BCFB6241}"/>
              </a:ext>
            </a:extLst>
          </p:cNvPr>
          <p:cNvSpPr txBox="1"/>
          <p:nvPr/>
        </p:nvSpPr>
        <p:spPr>
          <a:xfrm>
            <a:off x="8336754" y="1388123"/>
            <a:ext cx="35575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Group Lead </a:t>
            </a:r>
          </a:p>
          <a:p>
            <a:r>
              <a:rPr lang="en-US" dirty="0"/>
              <a:t>Vice Chair – Sarah Duncan</a:t>
            </a:r>
          </a:p>
          <a:p>
            <a:endParaRPr lang="en-US" dirty="0"/>
          </a:p>
          <a:p>
            <a:r>
              <a:rPr lang="en-US" b="1" dirty="0"/>
              <a:t>SBC Contact</a:t>
            </a:r>
          </a:p>
          <a:p>
            <a:r>
              <a:rPr lang="en-US" dirty="0"/>
              <a:t>PHS Liaison – Catriona Bhatia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1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1D1B0C-D5F3-7F44-8CCA-B9F126A3B641}"/>
              </a:ext>
            </a:extLst>
          </p:cNvPr>
          <p:cNvSpPr/>
          <p:nvPr/>
        </p:nvSpPr>
        <p:spPr>
          <a:xfrm>
            <a:off x="871537" y="1616723"/>
            <a:ext cx="66008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Remit: </a:t>
            </a:r>
            <a:r>
              <a:rPr lang="en-GB" dirty="0"/>
              <a:t>To support Peebles High School and the Eco-Committee to facilitate and promote sustainable practices and the path to net zero. 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Priority 1</a:t>
            </a:r>
          </a:p>
          <a:p>
            <a:pPr lvl="0"/>
            <a:r>
              <a:rPr lang="en-GB" dirty="0"/>
              <a:t>Plastic bottle free school (again) – November 2020</a:t>
            </a:r>
          </a:p>
          <a:p>
            <a:endParaRPr lang="en-US" dirty="0"/>
          </a:p>
          <a:p>
            <a:r>
              <a:rPr lang="en-US" b="1" dirty="0"/>
              <a:t>Priority 2</a:t>
            </a:r>
          </a:p>
          <a:p>
            <a:r>
              <a:rPr lang="en-GB" dirty="0"/>
              <a:t>Build relations with SBC around sustainability – December 2020 </a:t>
            </a:r>
          </a:p>
          <a:p>
            <a:endParaRPr lang="en-US" dirty="0"/>
          </a:p>
          <a:p>
            <a:r>
              <a:rPr lang="en-US" b="1" dirty="0"/>
              <a:t>Priority 3</a:t>
            </a:r>
          </a:p>
          <a:p>
            <a:r>
              <a:rPr lang="en-GB" dirty="0"/>
              <a:t>Understanding of policy and regulations re. waste and net zero targets – December 2020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8E93FB-EFBB-421C-AEC7-46BF4585E7F4}"/>
              </a:ext>
            </a:extLst>
          </p:cNvPr>
          <p:cNvSpPr txBox="1"/>
          <p:nvPr/>
        </p:nvSpPr>
        <p:spPr>
          <a:xfrm>
            <a:off x="400051" y="272444"/>
            <a:ext cx="11165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Eco Group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33B305-A8EA-4549-9687-2C60BCFB6241}"/>
              </a:ext>
            </a:extLst>
          </p:cNvPr>
          <p:cNvSpPr txBox="1"/>
          <p:nvPr/>
        </p:nvSpPr>
        <p:spPr>
          <a:xfrm>
            <a:off x="8008142" y="1616723"/>
            <a:ext cx="35575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Rhona Watterson - Principal Teacher and Chair of Eco-committee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Parent lead Susan Jarvis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1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Neurodiversity subgroup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GB" sz="2400" dirty="0"/>
              <a:t>       Purpose </a:t>
            </a:r>
          </a:p>
          <a:p>
            <a:pPr lvl="1" fontAlgn="base"/>
            <a:r>
              <a:rPr lang="en-GB" sz="1900" dirty="0"/>
              <a:t>Equality of opportunities</a:t>
            </a:r>
          </a:p>
          <a:p>
            <a:pPr lvl="1" fontAlgn="base"/>
            <a:r>
              <a:rPr lang="en-GB" sz="1900" dirty="0"/>
              <a:t>Influence L&amp;T framework to integrate neurodiversity fully</a:t>
            </a:r>
          </a:p>
          <a:p>
            <a:pPr lvl="1" fontAlgn="base"/>
            <a:r>
              <a:rPr lang="en-GB" sz="1900" dirty="0"/>
              <a:t>Create a positive and truly inclusive culture</a:t>
            </a:r>
          </a:p>
          <a:p>
            <a:pPr marL="457200" lvl="1" indent="0" fontAlgn="base">
              <a:buNone/>
            </a:pPr>
            <a:endParaRPr lang="en-GB" sz="1900" dirty="0"/>
          </a:p>
          <a:p>
            <a:pPr marL="457200" lvl="1" indent="0" fontAlgn="base">
              <a:buNone/>
            </a:pPr>
            <a:r>
              <a:rPr lang="en-GB" sz="1900" dirty="0"/>
              <a:t> Stakeholders- SfL department/L&amp;T Leads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38510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1289</Words>
  <Application>Microsoft Office PowerPoint</Application>
  <PresentationFormat>Widescreen</PresentationFormat>
  <Paragraphs>228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Abadi</vt:lpstr>
      <vt:lpstr>Arial</vt:lpstr>
      <vt:lpstr>Calibri</vt:lpstr>
      <vt:lpstr>Calibri Light</vt:lpstr>
      <vt:lpstr>Office Theme</vt:lpstr>
      <vt:lpstr>Parent Council 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Neurodiversity subgroup </vt:lpstr>
      <vt:lpstr>Neurodiversity subgroup – what success will look like</vt:lpstr>
      <vt:lpstr>             University Aspirations Group</vt:lpstr>
      <vt:lpstr>University Aspirations Success Criteria</vt:lpstr>
      <vt:lpstr>Communications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Council PHS</dc:title>
  <dc:creator>John Barton</dc:creator>
  <cp:lastModifiedBy>claire.barrett@untangledweb.uk.com</cp:lastModifiedBy>
  <cp:revision>40</cp:revision>
  <dcterms:created xsi:type="dcterms:W3CDTF">2020-10-07T12:55:49Z</dcterms:created>
  <dcterms:modified xsi:type="dcterms:W3CDTF">2020-11-09T14:12:20Z</dcterms:modified>
</cp:coreProperties>
</file>