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1" r:id="rId6"/>
    <p:sldId id="267" r:id="rId7"/>
    <p:sldId id="273" r:id="rId8"/>
    <p:sldId id="279" r:id="rId9"/>
    <p:sldId id="275" r:id="rId10"/>
    <p:sldId id="278" r:id="rId11"/>
    <p:sldId id="276" r:id="rId12"/>
    <p:sldId id="280" r:id="rId13"/>
    <p:sldId id="27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>
        <p:scale>
          <a:sx n="82" d="100"/>
          <a:sy n="82" d="100"/>
        </p:scale>
        <p:origin x="2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54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35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44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97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60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37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62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97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78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62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06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6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89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30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86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74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91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D3DABEE7-FD37-40A1-AFDF-67EC37268CD1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04F0884B-D3D2-4D98-B7F3-06BFA7385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78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PROCESS FOR SQA ESTIMATES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2019-2020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126" y="160713"/>
            <a:ext cx="743712" cy="88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36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SQA Process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4 Stages for 2019-20</a:t>
            </a:r>
          </a:p>
          <a:p>
            <a:pPr lvl="1"/>
            <a:r>
              <a:rPr lang="en-GB" dirty="0" smtClean="0"/>
              <a:t>Estimates</a:t>
            </a:r>
          </a:p>
          <a:p>
            <a:pPr lvl="1"/>
            <a:r>
              <a:rPr lang="en-GB" dirty="0" smtClean="0"/>
              <a:t>Awarding</a:t>
            </a:r>
          </a:p>
          <a:p>
            <a:pPr lvl="1"/>
            <a:r>
              <a:rPr lang="en-GB" dirty="0" smtClean="0"/>
              <a:t>Results and Certification</a:t>
            </a:r>
          </a:p>
          <a:p>
            <a:pPr lvl="1"/>
            <a:r>
              <a:rPr lang="en-GB" dirty="0" smtClean="0"/>
              <a:t>Appeals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980" y="89748"/>
            <a:ext cx="743712" cy="88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3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941" y="2050473"/>
            <a:ext cx="4308763" cy="4985994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2513612" y="3526830"/>
            <a:ext cx="1685808" cy="159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25834" y="3292457"/>
            <a:ext cx="26837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Stage 1</a:t>
            </a:r>
          </a:p>
          <a:p>
            <a:r>
              <a:rPr lang="en-GB" dirty="0" smtClean="0"/>
              <a:t>Assign an overall </a:t>
            </a:r>
          </a:p>
          <a:p>
            <a:r>
              <a:rPr lang="en-GB" dirty="0" smtClean="0"/>
              <a:t>Band (Usual Practice)</a:t>
            </a:r>
            <a:endParaRPr lang="en-GB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513612" y="3526830"/>
            <a:ext cx="3186545" cy="1745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25834" y="5096470"/>
            <a:ext cx="20168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Stage 2</a:t>
            </a:r>
          </a:p>
          <a:p>
            <a:r>
              <a:rPr lang="en-GB" dirty="0" smtClean="0"/>
              <a:t>Assign a refined </a:t>
            </a:r>
          </a:p>
          <a:p>
            <a:r>
              <a:rPr lang="en-GB" dirty="0" smtClean="0"/>
              <a:t>Band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796621" y="2821403"/>
            <a:ext cx="23968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Stage 3</a:t>
            </a:r>
          </a:p>
          <a:p>
            <a:r>
              <a:rPr lang="en-GB" dirty="0" smtClean="0"/>
              <a:t>Rank students in order within each refined band.</a:t>
            </a:r>
            <a:endParaRPr lang="en-GB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42109" y="517700"/>
            <a:ext cx="8761413" cy="706964"/>
          </a:xfrm>
        </p:spPr>
        <p:txBody>
          <a:bodyPr/>
          <a:lstStyle/>
          <a:p>
            <a:r>
              <a:rPr lang="en-GB" dirty="0" smtClean="0"/>
              <a:t>Estimates</a:t>
            </a:r>
            <a:endParaRPr lang="en-GB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319" y="75740"/>
            <a:ext cx="743712" cy="883920"/>
          </a:xfrm>
        </p:spPr>
      </p:pic>
    </p:spTree>
    <p:extLst>
      <p:ext uri="{BB962C8B-B14F-4D97-AF65-F5344CB8AC3E}">
        <p14:creationId xmlns:p14="http://schemas.microsoft.com/office/powerpoint/2010/main" val="424100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97" y="675891"/>
            <a:ext cx="11507806" cy="550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0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Departmental Moderation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Parameters set by PT</a:t>
            </a:r>
          </a:p>
          <a:p>
            <a:r>
              <a:rPr lang="en-GB" dirty="0" smtClean="0"/>
              <a:t>Data sources agreed and weighted. Contingencies made where necessary.</a:t>
            </a:r>
          </a:p>
          <a:p>
            <a:r>
              <a:rPr lang="en-GB" dirty="0"/>
              <a:t>Internal moderation (Cross marking, PT QA, Whole Team marking</a:t>
            </a:r>
            <a:r>
              <a:rPr lang="en-GB" dirty="0" smtClean="0"/>
              <a:t>).</a:t>
            </a:r>
          </a:p>
          <a:p>
            <a:r>
              <a:rPr lang="en-GB" dirty="0" smtClean="0"/>
              <a:t>Estimates produced and tested against comparable evidence.</a:t>
            </a:r>
          </a:p>
          <a:p>
            <a:r>
              <a:rPr lang="en-GB" dirty="0" smtClean="0"/>
              <a:t>Refine the process</a:t>
            </a:r>
          </a:p>
          <a:p>
            <a:r>
              <a:rPr lang="en-GB" dirty="0" smtClean="0"/>
              <a:t>Anomalies identified and investigated.</a:t>
            </a:r>
          </a:p>
          <a:p>
            <a:r>
              <a:rPr lang="en-GB" dirty="0" smtClean="0"/>
              <a:t>Refined bands – Teams of Staff met to consider rankings based upon the evidence.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54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02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76945" y="2133600"/>
            <a:ext cx="651164" cy="235527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91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653" y="699706"/>
            <a:ext cx="6582694" cy="545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8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SLT Moderation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 smtClean="0"/>
              <a:t>SLT Led Professional Learning and Set Parameters for Estimate Process</a:t>
            </a:r>
            <a:endParaRPr lang="en-GB" dirty="0"/>
          </a:p>
          <a:p>
            <a:pPr lvl="0"/>
            <a:r>
              <a:rPr lang="en-GB" dirty="0" smtClean="0"/>
              <a:t>SLT </a:t>
            </a:r>
            <a:r>
              <a:rPr lang="en-GB" dirty="0"/>
              <a:t>analysis of May 2020 estimates by subject vs attainment trends. Outstanding anomalies identified and departments affected asked to either explain or refine estimates. </a:t>
            </a:r>
          </a:p>
          <a:p>
            <a:pPr lvl="0"/>
            <a:r>
              <a:rPr lang="en-GB" dirty="0"/>
              <a:t>SLT analysis of May 2020 estimates vs attainment trends overall evaluated. Data compared to 5 and 3 year trends including progression data. </a:t>
            </a:r>
          </a:p>
          <a:p>
            <a:pPr lvl="0"/>
            <a:r>
              <a:rPr lang="en-GB" dirty="0"/>
              <a:t>SLT analysis of anomalies return. Further conversations with ELT. </a:t>
            </a:r>
          </a:p>
          <a:p>
            <a:pPr lvl="0"/>
            <a:r>
              <a:rPr lang="en-GB" dirty="0"/>
              <a:t>Checking of accuracy estimate entries by Admin &amp; ELT.</a:t>
            </a:r>
          </a:p>
        </p:txBody>
      </p:sp>
    </p:spTree>
    <p:extLst>
      <p:ext uri="{BB962C8B-B14F-4D97-AF65-F5344CB8AC3E}">
        <p14:creationId xmlns:p14="http://schemas.microsoft.com/office/powerpoint/2010/main" val="379917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 – Quality Assurance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5674" y="2603500"/>
            <a:ext cx="7439890" cy="434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0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5158E3F4AC4246A12732F8D3C818D1" ma:contentTypeVersion="9" ma:contentTypeDescription="Create a new document." ma:contentTypeScope="" ma:versionID="1b9aba85fec4f90c1b69b4d4270e6ec4">
  <xsd:schema xmlns:xsd="http://www.w3.org/2001/XMLSchema" xmlns:xs="http://www.w3.org/2001/XMLSchema" xmlns:p="http://schemas.microsoft.com/office/2006/metadata/properties" xmlns:ns3="65fcb642-9fe1-4cf0-aa4b-c52728e0a6a3" xmlns:ns4="a6bcc7ad-3e3c-4395-be0a-bb3896a58c49" targetNamespace="http://schemas.microsoft.com/office/2006/metadata/properties" ma:root="true" ma:fieldsID="36abba7967843f7df2ff245eee401988" ns3:_="" ns4:_="">
    <xsd:import namespace="65fcb642-9fe1-4cf0-aa4b-c52728e0a6a3"/>
    <xsd:import namespace="a6bcc7ad-3e3c-4395-be0a-bb3896a58c4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cb642-9fe1-4cf0-aa4b-c52728e0a6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bcc7ad-3e3c-4395-be0a-bb3896a58c4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0E30A80-C1AC-44A4-8DEA-04A9A07F1A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fcb642-9fe1-4cf0-aa4b-c52728e0a6a3"/>
    <ds:schemaRef ds:uri="a6bcc7ad-3e3c-4395-be0a-bb3896a58c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DC661B-393B-487A-AB46-AA1F4795C4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F1C36A-8666-4402-994C-0D9E55810D02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65fcb642-9fe1-4cf0-aa4b-c52728e0a6a3"/>
    <ds:schemaRef ds:uri="a6bcc7ad-3e3c-4395-be0a-bb3896a58c49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1965</TotalTime>
  <Words>194</Words>
  <Application>Microsoft Office PowerPoint</Application>
  <PresentationFormat>Widescreen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 Boardroom</vt:lpstr>
      <vt:lpstr>PROCESS FOR SQA ESTIMATES </vt:lpstr>
      <vt:lpstr>SQA Process</vt:lpstr>
      <vt:lpstr>Estimates</vt:lpstr>
      <vt:lpstr>PowerPoint Presentation</vt:lpstr>
      <vt:lpstr>Departmental Moderation</vt:lpstr>
      <vt:lpstr>PowerPoint Presentation</vt:lpstr>
      <vt:lpstr>PowerPoint Presentation</vt:lpstr>
      <vt:lpstr>PowerPoint Presentation</vt:lpstr>
      <vt:lpstr>SLT Moderation</vt:lpstr>
      <vt:lpstr>Next Steps – Quality Assurance</vt:lpstr>
    </vt:vector>
  </TitlesOfParts>
  <Company>Scottish Borders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Fagan, Paul</dc:creator>
  <cp:lastModifiedBy>Elisha Barton</cp:lastModifiedBy>
  <cp:revision>26</cp:revision>
  <dcterms:created xsi:type="dcterms:W3CDTF">2020-04-28T14:38:10Z</dcterms:created>
  <dcterms:modified xsi:type="dcterms:W3CDTF">2020-06-11T14:56:47Z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0x010100725158E3F4AC4246A12732F8D3C818D1</vt:lpwstr>
  </property>
</Properties>
</file>